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2.jpg" ContentType="image/jpg"/>
  <Override PartName="/ppt/notesSlides/notesSlide15.xml" ContentType="application/vnd.openxmlformats-officedocument.presentationml.notesSlide+xml"/>
  <Override PartName="/ppt/media/image26.jpg" ContentType="image/jpg"/>
  <Override PartName="/ppt/notesSlides/notesSlide16.xml" ContentType="application/vnd.openxmlformats-officedocument.presentationml.notesSlide+xml"/>
  <Override PartName="/ppt/media/image28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4.jpg" ContentType="image/jp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42.jpg" ContentType="image/jpg"/>
  <Override PartName="/ppt/notesSlides/notesSlide27.xml" ContentType="application/vnd.openxmlformats-officedocument.presentationml.notesSlide+xml"/>
  <Override PartName="/ppt/media/image44.jpg" ContentType="image/jp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3.jpg" ContentType="image/jpg"/>
  <Override PartName="/ppt/notesSlides/notesSlide39.xml" ContentType="application/vnd.openxmlformats-officedocument.presentationml.notesSlide+xml"/>
  <Override PartName="/ppt/media/image54.jpg" ContentType="image/jpg"/>
  <Override PartName="/ppt/media/image55.jpg" ContentType="image/jpg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8"/>
  </p:notesMasterIdLst>
  <p:sldIdLst>
    <p:sldId id="322" r:id="rId2"/>
    <p:sldId id="256" r:id="rId3"/>
    <p:sldId id="32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2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1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2" r:id="rId35"/>
    <p:sldId id="293" r:id="rId36"/>
    <p:sldId id="294" r:id="rId37"/>
    <p:sldId id="302" r:id="rId38"/>
    <p:sldId id="307" r:id="rId39"/>
    <p:sldId id="299" r:id="rId40"/>
    <p:sldId id="304" r:id="rId41"/>
    <p:sldId id="309" r:id="rId42"/>
    <p:sldId id="319" r:id="rId43"/>
    <p:sldId id="296" r:id="rId44"/>
    <p:sldId id="312" r:id="rId45"/>
    <p:sldId id="315" r:id="rId46"/>
    <p:sldId id="316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Wilkoski" initials="DW" lastIdx="1" clrIdx="0">
    <p:extLst>
      <p:ext uri="{19B8F6BF-5375-455C-9EA6-DF929625EA0E}">
        <p15:presenceInfo xmlns:p15="http://schemas.microsoft.com/office/powerpoint/2012/main" userId="S-1-5-21-842925246-1958367476-682003330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6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BC794-7F25-4570-A89A-51C380F49A86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0F08-725F-4A64-9B21-A9D6FD96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05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74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50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76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1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0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23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0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2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7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99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46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4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9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2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8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2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56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8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1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3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16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1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54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5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966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4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43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21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5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0F08-725F-4A64-9B21-A9D6FD96E2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100962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9100962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207658" y="4343400"/>
            <a:ext cx="89933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038B9A4-8744-44FE-84F3-223909E86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53" y="288120"/>
            <a:ext cx="1026694" cy="13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5806-5B89-412D-97EA-3586B45A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B0F7A-6DF1-47BE-BD65-B2043AC0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78EC-CB96-40FB-B830-FAA604A862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D1EB-FE38-4EBE-815A-978015BA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B35B2-AFB6-470C-85A7-D3BF89AE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37F1-6F95-4EAE-A25C-CB25A63C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2128241"/>
            <a:ext cx="5066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49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DE752-0E2D-4DB5-81FE-27ADAA4F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78EC-CB96-40FB-B830-FAA604A862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16F6B-92D9-4578-8489-774F09ED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C39FF-6C14-464F-9395-5E36EDD4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37F1-6F95-4EAE-A25C-CB25A63C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5403" cy="986020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67408"/>
            <a:ext cx="10058400" cy="4501686"/>
          </a:xfrm>
        </p:spPr>
        <p:txBody>
          <a:bodyPr/>
          <a:lstStyle>
            <a:lvl2pPr marL="384048" indent="-182880">
              <a:buFont typeface="Calibri" panose="020F0502020204030204" pitchFamily="34" charset="0"/>
              <a:buChar char="‒"/>
              <a:defRPr/>
            </a:lvl2pPr>
            <a:lvl3pPr marL="566928" indent="-182880">
              <a:buFont typeface="Arial" panose="020B0604020202020204" pitchFamily="34" charset="0"/>
              <a:buChar char="•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F02975-756D-44C5-B37E-6FECB2550315}"/>
              </a:ext>
            </a:extLst>
          </p:cNvPr>
          <p:cNvCxnSpPr>
            <a:cxnSpLocks/>
          </p:cNvCxnSpPr>
          <p:nvPr/>
        </p:nvCxnSpPr>
        <p:spPr>
          <a:xfrm>
            <a:off x="1218699" y="1272624"/>
            <a:ext cx="92339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8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9179234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9179234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207658" y="4343400"/>
            <a:ext cx="906885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81CD023-713C-4FF5-A934-8B6BBE429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53" y="288120"/>
            <a:ext cx="1026694" cy="13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53048"/>
            <a:ext cx="9355403" cy="10053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434517"/>
            <a:ext cx="4523345" cy="44345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960" y="1434517"/>
            <a:ext cx="4630723" cy="4434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7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44659"/>
            <a:ext cx="10058400" cy="988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7739"/>
            <a:ext cx="4528377" cy="57884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996580"/>
            <a:ext cx="4528377" cy="3963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0081" y="1417739"/>
            <a:ext cx="4528377" cy="57884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0081" y="1996580"/>
            <a:ext cx="4528377" cy="3963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2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447681" cy="98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1415CFE-FE56-4C2A-9349-97CDF0C688C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6800" y="1468073"/>
            <a:ext cx="9478161" cy="46644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4462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E692A9-8868-4DA6-8F96-C3E7400C6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53" y="288120"/>
            <a:ext cx="1026694" cy="13156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5AB4-F1AF-4C09-A8CF-A9E7170019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288121"/>
            <a:ext cx="10125075" cy="58269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48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D8374E-E9CF-4130-8E5F-BD4982C7B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53" y="288120"/>
            <a:ext cx="1026694" cy="13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9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1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43578"/>
            <a:ext cx="10058400" cy="43255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218699" y="1272624"/>
            <a:ext cx="92339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D0210D3-F263-4FAB-A4EA-C6B1B31442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53" y="288120"/>
            <a:ext cx="1026694" cy="13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99"/>
        </a:buClr>
        <a:buFont typeface="Calibri" panose="020F0502020204030204" pitchFamily="34" charset="0"/>
        <a:buChar char="‒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7063" indent="-1698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99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99"/>
        </a:buClr>
        <a:buFont typeface="Calibri" panose="020F0502020204030204" pitchFamily="34" charset="0"/>
        <a:buChar char="‒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99"/>
        </a:buClr>
        <a:buFont typeface="Calibri" panose="020F050202020403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.anygator.com/search/Student+Loan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cserver.org/highway-signs2/f/financial-aid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ks.edu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Finaid@bucks.ed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ucks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highway-signs2/f/financial-ai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nndigital.com/portfolio/editorial-rich-kids-get-more-financial-aid-in-college-than-poor-kids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ndigital.com/portfolio/editorial-rich-kids-get-more-financial-aid-in-college-than-poor-ki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dailytimes.org/2014_10_09_archive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educationgrants.com/scholarships.php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Flag_of_Pennsylvania.svg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profslusos.blogspot.com/2010/06/qual-validade-das-actas.html" TargetMode="External"/><Relationship Id="rId4" Type="http://schemas.openxmlformats.org/officeDocument/2006/relationships/hyperlink" Target="https://fpf.org/2016/05/01/14415/" TargetMode="External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D577-3589-43DE-9E8B-5447179A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5403" cy="3925888"/>
          </a:xfrm>
        </p:spPr>
        <p:txBody>
          <a:bodyPr>
            <a:noAutofit/>
          </a:bodyPr>
          <a:lstStyle/>
          <a:p>
            <a:r>
              <a:rPr lang="en-US" sz="8000" dirty="0"/>
              <a:t>WELCOME</a:t>
            </a:r>
            <a:br>
              <a:rPr lang="en-US" sz="8000" dirty="0"/>
            </a:br>
            <a:br>
              <a:rPr lang="en-US" sz="8000" dirty="0"/>
            </a:br>
            <a:r>
              <a:rPr lang="en-US" sz="6600" b="1" i="1" dirty="0"/>
              <a:t>BUCKS COUNTY COMMUNITY COLLEGE</a:t>
            </a:r>
            <a:r>
              <a:rPr lang="en-US" sz="66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D028-3FF0-4730-AACE-418BE125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923692"/>
            <a:ext cx="10058400" cy="945402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FINANCIAL AID NIGHT</a:t>
            </a:r>
          </a:p>
        </p:txBody>
      </p:sp>
    </p:spTree>
    <p:extLst>
      <p:ext uri="{BB962C8B-B14F-4D97-AF65-F5344CB8AC3E}">
        <p14:creationId xmlns:p14="http://schemas.microsoft.com/office/powerpoint/2010/main" val="303364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B4ED-5196-4C3A-AAB5-A98EAAA6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Know your DEADLINES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40DE-F5CB-48DE-A7CF-E129FA93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240"/>
            <a:ext cx="10515600" cy="5201175"/>
          </a:xfrm>
        </p:spPr>
        <p:txBody>
          <a:bodyPr>
            <a:normAutofit fontScale="92500"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1057275" algn="l"/>
              </a:tabLst>
            </a:pPr>
            <a:r>
              <a:rPr lang="en-US" sz="2400" b="1" u="sng" dirty="0">
                <a:latin typeface="Arial"/>
                <a:cs typeface="Arial"/>
              </a:rPr>
              <a:t>Federal Deadlines </a:t>
            </a:r>
          </a:p>
          <a:p>
            <a:pPr marL="0" indent="0">
              <a:lnSpc>
                <a:spcPct val="100000"/>
              </a:lnSpc>
              <a:spcBef>
                <a:spcPts val="1095"/>
              </a:spcBef>
              <a:buNone/>
              <a:tabLst>
                <a:tab pos="1057275" algn="l"/>
              </a:tabLst>
            </a:pPr>
            <a:r>
              <a:rPr lang="en-US" sz="2400" dirty="0">
                <a:latin typeface="Arial"/>
                <a:cs typeface="Arial"/>
              </a:rPr>
              <a:t>Apply </a:t>
            </a:r>
            <a:r>
              <a:rPr lang="en-US" sz="2400" spc="-5" dirty="0">
                <a:latin typeface="Arial"/>
                <a:cs typeface="Arial"/>
              </a:rPr>
              <a:t>anytime</a:t>
            </a:r>
            <a:r>
              <a:rPr lang="en-US" sz="2400" spc="-18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after </a:t>
            </a:r>
            <a:r>
              <a:rPr lang="en-US" sz="2400" dirty="0">
                <a:latin typeface="Arial"/>
                <a:cs typeface="Arial"/>
              </a:rPr>
              <a:t>October 1 in the year prior to when you will attend school. </a:t>
            </a:r>
          </a:p>
          <a:p>
            <a:pPr marL="12065" marR="2066925" indent="0">
              <a:lnSpc>
                <a:spcPts val="3410"/>
              </a:lnSpc>
              <a:spcBef>
                <a:spcPts val="275"/>
              </a:spcBef>
              <a:buNone/>
            </a:pPr>
            <a:r>
              <a:rPr lang="en-US" sz="2400" spc="-50" dirty="0">
                <a:latin typeface="Arial"/>
                <a:cs typeface="Arial"/>
              </a:rPr>
              <a:t>  (AY </a:t>
            </a:r>
            <a:r>
              <a:rPr lang="en-US" sz="2400" dirty="0">
                <a:latin typeface="Arial"/>
                <a:cs typeface="Arial"/>
              </a:rPr>
              <a:t>2022-23: 10/1/21 to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6/30/23)</a:t>
            </a: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2423795" algn="l"/>
              </a:tabLst>
            </a:pPr>
            <a:r>
              <a:rPr lang="en-US" sz="2400" b="1" u="sng" dirty="0">
                <a:latin typeface="Arial"/>
                <a:cs typeface="Arial"/>
              </a:rPr>
              <a:t>School</a:t>
            </a:r>
            <a:r>
              <a:rPr lang="en-US" sz="2400" b="1" u="sng" spc="-5" dirty="0">
                <a:latin typeface="Arial"/>
                <a:cs typeface="Arial"/>
              </a:rPr>
              <a:t> </a:t>
            </a:r>
            <a:r>
              <a:rPr lang="en-US" sz="2400" b="1" u="sng" dirty="0">
                <a:latin typeface="Arial"/>
                <a:cs typeface="Arial"/>
              </a:rPr>
              <a:t>Deadlines</a:t>
            </a:r>
            <a:r>
              <a:rPr lang="en-US" sz="2400" b="1" u="sng" spc="-15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-	</a:t>
            </a:r>
            <a:r>
              <a:rPr lang="en-US" sz="2400" spc="-30" dirty="0">
                <a:latin typeface="Arial"/>
                <a:cs typeface="Arial"/>
              </a:rPr>
              <a:t>vary, </a:t>
            </a:r>
            <a:r>
              <a:rPr lang="en-US" sz="2400" dirty="0">
                <a:latin typeface="Arial"/>
                <a:cs typeface="Arial"/>
              </a:rPr>
              <a:t>check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websites!</a:t>
            </a: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lang="en-US" sz="2400" b="1" u="sng" spc="-75" dirty="0">
                <a:latin typeface="Arial"/>
                <a:cs typeface="Arial"/>
              </a:rPr>
              <a:t>PA </a:t>
            </a:r>
            <a:r>
              <a:rPr lang="en-US" sz="2400" b="1" u="sng" dirty="0">
                <a:latin typeface="Arial"/>
                <a:cs typeface="Arial"/>
              </a:rPr>
              <a:t>State Grant Deadlines for</a:t>
            </a:r>
            <a:r>
              <a:rPr lang="en-US" sz="2400" b="1" u="sng" spc="-120" dirty="0">
                <a:latin typeface="Arial"/>
                <a:cs typeface="Arial"/>
              </a:rPr>
              <a:t> </a:t>
            </a:r>
            <a:r>
              <a:rPr lang="en-US" sz="2400" b="1" u="sng" spc="-20" dirty="0">
                <a:latin typeface="Arial"/>
                <a:cs typeface="Arial"/>
              </a:rPr>
              <a:t>FAFSA</a:t>
            </a:r>
            <a:endParaRPr lang="en-US" sz="2400" b="1" u="sng" dirty="0">
              <a:latin typeface="Arial"/>
              <a:cs typeface="Arial"/>
            </a:endParaRPr>
          </a:p>
          <a:p>
            <a:pPr marL="12700" marR="163195">
              <a:lnSpc>
                <a:spcPct val="100000"/>
              </a:lnSpc>
            </a:pPr>
            <a:r>
              <a:rPr lang="en-US" sz="2400" b="1" spc="-5" dirty="0">
                <a:latin typeface="Arial"/>
                <a:cs typeface="Arial"/>
              </a:rPr>
              <a:t>May 1, 2022 </a:t>
            </a:r>
            <a:r>
              <a:rPr lang="en-US" sz="2400" spc="-5" dirty="0">
                <a:latin typeface="Arial"/>
                <a:cs typeface="Arial"/>
              </a:rPr>
              <a:t>- First-time and renewal students attending colleges, universities  &amp; college transferrable programs (excluding community</a:t>
            </a:r>
            <a:r>
              <a:rPr lang="en-US" sz="2400" spc="21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colleges)</a:t>
            </a:r>
            <a:endParaRPr lang="en-US"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lang="en-US" sz="2400" b="1" spc="-5" dirty="0">
                <a:latin typeface="Arial"/>
                <a:cs typeface="Arial"/>
              </a:rPr>
              <a:t>August 1, 2022 </a:t>
            </a:r>
            <a:r>
              <a:rPr lang="en-US" sz="2400" spc="-5" dirty="0">
                <a:latin typeface="Arial"/>
                <a:cs typeface="Arial"/>
              </a:rPr>
              <a:t>– First-time students attending community college; a business,  trade or technical schools, hospital school of nursing; Open Admissions  Institutions or a 2-year non-transferrable degree program at a Jr or 4-year  college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0CB31-D3AC-45FC-B13D-3667C2AD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84" y="2340528"/>
            <a:ext cx="4781725" cy="183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EB49-69D0-4438-8532-967B2A1C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682"/>
            <a:ext cx="10515600" cy="910002"/>
          </a:xfrm>
        </p:spPr>
        <p:txBody>
          <a:bodyPr>
            <a:normAutofit/>
          </a:bodyPr>
          <a:lstStyle/>
          <a:p>
            <a:r>
              <a:rPr lang="en-US" sz="4000" b="1" dirty="0"/>
              <a:t>Whose Info goes on the FAFSA???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F908-D30D-4C58-9510-EA91D14F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392572"/>
            <a:ext cx="4609318" cy="4784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dirty="0"/>
              <a:t>Yes</a:t>
            </a: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900" b="1" dirty="0"/>
              <a:t>Married parents </a:t>
            </a:r>
            <a:r>
              <a:rPr lang="en-US" sz="1900" b="1" spc="-5" dirty="0"/>
              <a:t>living</a:t>
            </a:r>
            <a:r>
              <a:rPr lang="en-US" sz="1900" b="1" spc="-80" dirty="0"/>
              <a:t> </a:t>
            </a:r>
            <a:r>
              <a:rPr lang="en-US" sz="1900" b="1" dirty="0"/>
              <a:t>together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900" b="1" dirty="0"/>
              <a:t>Biological parents</a:t>
            </a:r>
            <a:r>
              <a:rPr lang="en-US" sz="1900" b="1" spc="-35" dirty="0"/>
              <a:t> </a:t>
            </a:r>
            <a:r>
              <a:rPr lang="en-US" sz="1900" b="1" spc="-5" dirty="0"/>
              <a:t>living </a:t>
            </a:r>
            <a:r>
              <a:rPr lang="en-US" sz="1900" b="1" dirty="0"/>
              <a:t>together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900" b="1" dirty="0"/>
              <a:t>Divorced or separated</a:t>
            </a:r>
            <a:r>
              <a:rPr lang="en-US" sz="1900" b="1" spc="-125" dirty="0"/>
              <a:t> </a:t>
            </a:r>
            <a:r>
              <a:rPr lang="en-US" sz="1900" b="1" dirty="0"/>
              <a:t>parents</a:t>
            </a:r>
          </a:p>
          <a:p>
            <a:pPr marL="812165" marR="39370" lvl="1" indent="-342900">
              <a:lnSpc>
                <a:spcPct val="100000"/>
              </a:lnSpc>
              <a:spcBef>
                <a:spcPts val="615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1900" b="1" spc="5" dirty="0">
                <a:cs typeface="Arial"/>
              </a:rPr>
              <a:t>The </a:t>
            </a:r>
            <a:r>
              <a:rPr lang="en-US" sz="1900" b="1" dirty="0">
                <a:cs typeface="Arial"/>
              </a:rPr>
              <a:t>parent </a:t>
            </a:r>
            <a:r>
              <a:rPr lang="en-US" sz="1900" b="1" spc="-5" dirty="0">
                <a:cs typeface="Arial"/>
              </a:rPr>
              <a:t>the </a:t>
            </a:r>
            <a:r>
              <a:rPr lang="en-US" sz="1900" b="1" dirty="0">
                <a:cs typeface="Arial"/>
              </a:rPr>
              <a:t>student lived  </a:t>
            </a:r>
            <a:r>
              <a:rPr lang="en-US" sz="1900" b="1" spc="-10" dirty="0">
                <a:cs typeface="Arial"/>
              </a:rPr>
              <a:t>with </a:t>
            </a:r>
            <a:r>
              <a:rPr lang="en-US" sz="1900" b="1" spc="-5" dirty="0">
                <a:cs typeface="Arial"/>
              </a:rPr>
              <a:t>the </a:t>
            </a:r>
            <a:r>
              <a:rPr lang="en-US" sz="1900" b="1" dirty="0">
                <a:cs typeface="Arial"/>
              </a:rPr>
              <a:t>most over the past 12  months. </a:t>
            </a:r>
            <a:r>
              <a:rPr lang="en-US" sz="1900" b="1" spc="-5" dirty="0">
                <a:cs typeface="Arial"/>
              </a:rPr>
              <a:t>If </a:t>
            </a:r>
            <a:r>
              <a:rPr lang="en-US" sz="1900" b="1" dirty="0">
                <a:cs typeface="Arial"/>
              </a:rPr>
              <a:t>equal, </a:t>
            </a:r>
            <a:r>
              <a:rPr lang="en-US" sz="1900" b="1" spc="-5" dirty="0">
                <a:cs typeface="Arial"/>
              </a:rPr>
              <a:t>then the  </a:t>
            </a:r>
            <a:r>
              <a:rPr lang="en-US" sz="1900" b="1" dirty="0">
                <a:cs typeface="Arial"/>
              </a:rPr>
              <a:t>parent </a:t>
            </a:r>
            <a:r>
              <a:rPr lang="en-US" sz="1900" b="1" spc="-5" dirty="0">
                <a:cs typeface="Arial"/>
              </a:rPr>
              <a:t>who </a:t>
            </a:r>
            <a:r>
              <a:rPr lang="en-US" sz="1900" b="1" dirty="0">
                <a:cs typeface="Arial"/>
              </a:rPr>
              <a:t>provided </a:t>
            </a:r>
            <a:r>
              <a:rPr lang="en-US" sz="1900" b="1" spc="-5" dirty="0">
                <a:cs typeface="Arial"/>
              </a:rPr>
              <a:t>more than  50% </a:t>
            </a:r>
            <a:r>
              <a:rPr lang="en-US" sz="1900" b="1" dirty="0">
                <a:cs typeface="Arial"/>
              </a:rPr>
              <a:t>of </a:t>
            </a:r>
            <a:r>
              <a:rPr lang="en-US" sz="1900" b="1" spc="-10" dirty="0">
                <a:cs typeface="Arial"/>
              </a:rPr>
              <a:t>student’s</a:t>
            </a:r>
            <a:r>
              <a:rPr lang="en-US" sz="1900" b="1" spc="10" dirty="0">
                <a:cs typeface="Arial"/>
              </a:rPr>
              <a:t> </a:t>
            </a:r>
            <a:r>
              <a:rPr lang="en-US" sz="1900" b="1" dirty="0">
                <a:cs typeface="Arial"/>
              </a:rPr>
              <a:t>support</a:t>
            </a:r>
          </a:p>
          <a:p>
            <a:pPr marL="355600" marR="857885" indent="-342900">
              <a:lnSpc>
                <a:spcPct val="100000"/>
              </a:lnSpc>
              <a:spcBef>
                <a:spcPts val="985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900" b="1" dirty="0"/>
              <a:t>Stepparents – If part</a:t>
            </a:r>
            <a:r>
              <a:rPr lang="en-US" sz="1900" b="1" spc="-165" dirty="0"/>
              <a:t> </a:t>
            </a:r>
            <a:r>
              <a:rPr lang="en-US" sz="1900" b="1" dirty="0"/>
              <a:t>of  </a:t>
            </a:r>
            <a:r>
              <a:rPr lang="en-US" sz="1900" b="1" spc="-5" dirty="0"/>
              <a:t>student’s</a:t>
            </a:r>
            <a:r>
              <a:rPr lang="en-US" sz="1900" b="1" spc="-50" dirty="0"/>
              <a:t> </a:t>
            </a:r>
            <a:r>
              <a:rPr lang="en-US" sz="1900" b="1" spc="-5" dirty="0"/>
              <a:t>household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900" b="1" spc="-5" dirty="0"/>
              <a:t>Adoptive </a:t>
            </a:r>
            <a:r>
              <a:rPr lang="en-US" sz="1900" b="1" dirty="0"/>
              <a:t>parents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68CFCD-2F7D-4F7E-B4ED-C0B95CE6D5DA}"/>
              </a:ext>
            </a:extLst>
          </p:cNvPr>
          <p:cNvSpPr/>
          <p:nvPr/>
        </p:nvSpPr>
        <p:spPr>
          <a:xfrm>
            <a:off x="5771636" y="1724244"/>
            <a:ext cx="3707923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2278F"/>
              </a:buClr>
              <a:tabLst>
                <a:tab pos="354965" algn="l"/>
                <a:tab pos="355600" algn="l"/>
              </a:tabLst>
            </a:pPr>
            <a:r>
              <a:rPr lang="en-US" sz="3600" dirty="0"/>
              <a:t>NO</a:t>
            </a: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/>
              <a:t>Anyone else the student lives with</a:t>
            </a: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/>
              <a:t>Foster Parents</a:t>
            </a: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2278F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/>
              <a:t>Legal Guardians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8ED510-AD5F-4738-A46B-BDD35EA11375}"/>
              </a:ext>
            </a:extLst>
          </p:cNvPr>
          <p:cNvCxnSpPr/>
          <p:nvPr/>
        </p:nvCxnSpPr>
        <p:spPr>
          <a:xfrm>
            <a:off x="5360565" y="1825625"/>
            <a:ext cx="0" cy="4147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47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806CAA1-24C7-460A-83D8-7106DF3BF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9355137" cy="985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400" spc="-10" dirty="0">
                <a:solidFill>
                  <a:schemeClr val="tx1"/>
                </a:solidFill>
              </a:rPr>
              <a:t>		</a:t>
            </a:r>
            <a:r>
              <a:rPr sz="4000" spc="-10" dirty="0">
                <a:solidFill>
                  <a:schemeClr val="tx1"/>
                </a:solidFill>
              </a:rPr>
              <a:t>202</a:t>
            </a:r>
            <a:r>
              <a:rPr lang="en-US" sz="4000" spc="-10" dirty="0">
                <a:solidFill>
                  <a:schemeClr val="tx1"/>
                </a:solidFill>
              </a:rPr>
              <a:t>2</a:t>
            </a:r>
            <a:r>
              <a:rPr sz="4000" spc="-10" dirty="0">
                <a:solidFill>
                  <a:schemeClr val="tx1"/>
                </a:solidFill>
              </a:rPr>
              <a:t>-202</a:t>
            </a:r>
            <a:r>
              <a:rPr lang="en-US" sz="4000" spc="-10" dirty="0">
                <a:solidFill>
                  <a:schemeClr val="tx1"/>
                </a:solidFill>
              </a:rPr>
              <a:t>3</a:t>
            </a:r>
            <a:r>
              <a:rPr sz="4000" spc="-10" dirty="0">
                <a:solidFill>
                  <a:schemeClr val="tx1"/>
                </a:solidFill>
              </a:rPr>
              <a:t> </a:t>
            </a:r>
            <a:r>
              <a:rPr sz="4000" spc="-45" dirty="0">
                <a:solidFill>
                  <a:schemeClr val="tx1"/>
                </a:solidFill>
              </a:rPr>
              <a:t>FAFSA</a:t>
            </a:r>
            <a:r>
              <a:rPr sz="4000" spc="-130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Prep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2454D50-5657-4704-86AB-C70BC4B480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5233" y="1366838"/>
            <a:ext cx="10810130" cy="399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92278F"/>
                </a:solidFill>
                <a:latin typeface="Arial"/>
                <a:cs typeface="Arial"/>
              </a:rPr>
              <a:t>Information Needed for</a:t>
            </a:r>
            <a:r>
              <a:rPr sz="2800" b="1" spc="35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92278F"/>
                </a:solidFill>
                <a:latin typeface="Arial"/>
                <a:cs typeface="Arial"/>
              </a:rPr>
              <a:t>FAFSA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" name="object 11">
            <a:extLst>
              <a:ext uri="{FF2B5EF4-FFF2-40B4-BE49-F238E27FC236}">
                <a16:creationId xmlns:a16="http://schemas.microsoft.com/office/drawing/2014/main" id="{8675FA9F-65BF-421C-9D99-1618E1278E49}"/>
              </a:ext>
            </a:extLst>
          </p:cNvPr>
          <p:cNvGrpSpPr/>
          <p:nvPr/>
        </p:nvGrpSpPr>
        <p:grpSpPr>
          <a:xfrm>
            <a:off x="621437" y="2188979"/>
            <a:ext cx="1610995" cy="1064260"/>
            <a:chOff x="755963" y="2560887"/>
            <a:chExt cx="1610995" cy="106426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id="{4BF247A6-0325-4144-8A0C-74ED91C20570}"/>
                </a:ext>
              </a:extLst>
            </p:cNvPr>
            <p:cNvSpPr/>
            <p:nvPr/>
          </p:nvSpPr>
          <p:spPr>
            <a:xfrm>
              <a:off x="776109" y="2582392"/>
              <a:ext cx="1569085" cy="681355"/>
            </a:xfrm>
            <a:custGeom>
              <a:avLst/>
              <a:gdLst/>
              <a:ahLst/>
              <a:cxnLst/>
              <a:rect l="l" t="t" r="r" b="b"/>
              <a:pathLst>
                <a:path w="1569085" h="681354">
                  <a:moveTo>
                    <a:pt x="338810" y="681177"/>
                  </a:moveTo>
                  <a:lnTo>
                    <a:pt x="301155" y="627443"/>
                  </a:lnTo>
                  <a:lnTo>
                    <a:pt x="336118" y="575043"/>
                  </a:lnTo>
                  <a:lnTo>
                    <a:pt x="310565" y="575043"/>
                  </a:lnTo>
                  <a:lnTo>
                    <a:pt x="286372" y="612648"/>
                  </a:lnTo>
                  <a:lnTo>
                    <a:pt x="262166" y="575043"/>
                  </a:lnTo>
                  <a:lnTo>
                    <a:pt x="236626" y="575043"/>
                  </a:lnTo>
                  <a:lnTo>
                    <a:pt x="271576" y="627443"/>
                  </a:lnTo>
                  <a:lnTo>
                    <a:pt x="235280" y="681177"/>
                  </a:lnTo>
                  <a:lnTo>
                    <a:pt x="260819" y="681177"/>
                  </a:lnTo>
                  <a:lnTo>
                    <a:pt x="286372" y="642226"/>
                  </a:lnTo>
                  <a:lnTo>
                    <a:pt x="313258" y="681177"/>
                  </a:lnTo>
                  <a:lnTo>
                    <a:pt x="338810" y="681177"/>
                  </a:lnTo>
                  <a:close/>
                </a:path>
                <a:path w="1569085" h="681354">
                  <a:moveTo>
                    <a:pt x="447700" y="681177"/>
                  </a:moveTo>
                  <a:lnTo>
                    <a:pt x="410057" y="627443"/>
                  </a:lnTo>
                  <a:lnTo>
                    <a:pt x="445020" y="575043"/>
                  </a:lnTo>
                  <a:lnTo>
                    <a:pt x="419468" y="575043"/>
                  </a:lnTo>
                  <a:lnTo>
                    <a:pt x="395274" y="612648"/>
                  </a:lnTo>
                  <a:lnTo>
                    <a:pt x="371055" y="575043"/>
                  </a:lnTo>
                  <a:lnTo>
                    <a:pt x="345528" y="575043"/>
                  </a:lnTo>
                  <a:lnTo>
                    <a:pt x="380492" y="627443"/>
                  </a:lnTo>
                  <a:lnTo>
                    <a:pt x="342836" y="681177"/>
                  </a:lnTo>
                  <a:lnTo>
                    <a:pt x="368376" y="681177"/>
                  </a:lnTo>
                  <a:lnTo>
                    <a:pt x="395274" y="642226"/>
                  </a:lnTo>
                  <a:lnTo>
                    <a:pt x="422148" y="681177"/>
                  </a:lnTo>
                  <a:lnTo>
                    <a:pt x="447700" y="681177"/>
                  </a:lnTo>
                  <a:close/>
                </a:path>
                <a:path w="1569085" h="681354">
                  <a:moveTo>
                    <a:pt x="555256" y="681177"/>
                  </a:moveTo>
                  <a:lnTo>
                    <a:pt x="517613" y="627443"/>
                  </a:lnTo>
                  <a:lnTo>
                    <a:pt x="553910" y="575043"/>
                  </a:lnTo>
                  <a:lnTo>
                    <a:pt x="528358" y="575043"/>
                  </a:lnTo>
                  <a:lnTo>
                    <a:pt x="504164" y="612648"/>
                  </a:lnTo>
                  <a:lnTo>
                    <a:pt x="479958" y="575043"/>
                  </a:lnTo>
                  <a:lnTo>
                    <a:pt x="453085" y="575043"/>
                  </a:lnTo>
                  <a:lnTo>
                    <a:pt x="489381" y="627443"/>
                  </a:lnTo>
                  <a:lnTo>
                    <a:pt x="451739" y="681177"/>
                  </a:lnTo>
                  <a:lnTo>
                    <a:pt x="477266" y="681177"/>
                  </a:lnTo>
                  <a:lnTo>
                    <a:pt x="504164" y="642226"/>
                  </a:lnTo>
                  <a:lnTo>
                    <a:pt x="529704" y="681177"/>
                  </a:lnTo>
                  <a:lnTo>
                    <a:pt x="555256" y="681177"/>
                  </a:lnTo>
                  <a:close/>
                </a:path>
                <a:path w="1569085" h="681354">
                  <a:moveTo>
                    <a:pt x="614413" y="619366"/>
                  </a:moveTo>
                  <a:lnTo>
                    <a:pt x="564667" y="619366"/>
                  </a:lnTo>
                  <a:lnTo>
                    <a:pt x="564667" y="638187"/>
                  </a:lnTo>
                  <a:lnTo>
                    <a:pt x="614413" y="638187"/>
                  </a:lnTo>
                  <a:lnTo>
                    <a:pt x="614413" y="619366"/>
                  </a:lnTo>
                  <a:close/>
                </a:path>
                <a:path w="1569085" h="681354">
                  <a:moveTo>
                    <a:pt x="727341" y="681177"/>
                  </a:moveTo>
                  <a:lnTo>
                    <a:pt x="689686" y="627443"/>
                  </a:lnTo>
                  <a:lnTo>
                    <a:pt x="725995" y="575043"/>
                  </a:lnTo>
                  <a:lnTo>
                    <a:pt x="700455" y="575043"/>
                  </a:lnTo>
                  <a:lnTo>
                    <a:pt x="676249" y="612648"/>
                  </a:lnTo>
                  <a:lnTo>
                    <a:pt x="652056" y="575043"/>
                  </a:lnTo>
                  <a:lnTo>
                    <a:pt x="625157" y="575043"/>
                  </a:lnTo>
                  <a:lnTo>
                    <a:pt x="661466" y="627443"/>
                  </a:lnTo>
                  <a:lnTo>
                    <a:pt x="623824" y="681177"/>
                  </a:lnTo>
                  <a:lnTo>
                    <a:pt x="649376" y="681177"/>
                  </a:lnTo>
                  <a:lnTo>
                    <a:pt x="676249" y="642226"/>
                  </a:lnTo>
                  <a:lnTo>
                    <a:pt x="701802" y="681177"/>
                  </a:lnTo>
                  <a:lnTo>
                    <a:pt x="727341" y="681177"/>
                  </a:lnTo>
                  <a:close/>
                </a:path>
                <a:path w="1569085" h="681354">
                  <a:moveTo>
                    <a:pt x="836244" y="681177"/>
                  </a:moveTo>
                  <a:lnTo>
                    <a:pt x="798588" y="627443"/>
                  </a:lnTo>
                  <a:lnTo>
                    <a:pt x="834898" y="575043"/>
                  </a:lnTo>
                  <a:lnTo>
                    <a:pt x="809358" y="575043"/>
                  </a:lnTo>
                  <a:lnTo>
                    <a:pt x="783805" y="612648"/>
                  </a:lnTo>
                  <a:lnTo>
                    <a:pt x="759612" y="575043"/>
                  </a:lnTo>
                  <a:lnTo>
                    <a:pt x="734060" y="575043"/>
                  </a:lnTo>
                  <a:lnTo>
                    <a:pt x="770369" y="627443"/>
                  </a:lnTo>
                  <a:lnTo>
                    <a:pt x="732713" y="681177"/>
                  </a:lnTo>
                  <a:lnTo>
                    <a:pt x="758266" y="681177"/>
                  </a:lnTo>
                  <a:lnTo>
                    <a:pt x="783805" y="642226"/>
                  </a:lnTo>
                  <a:lnTo>
                    <a:pt x="810704" y="681177"/>
                  </a:lnTo>
                  <a:lnTo>
                    <a:pt x="836244" y="681177"/>
                  </a:lnTo>
                  <a:close/>
                </a:path>
                <a:path w="1569085" h="681354">
                  <a:moveTo>
                    <a:pt x="895388" y="619366"/>
                  </a:moveTo>
                  <a:lnTo>
                    <a:pt x="845642" y="619366"/>
                  </a:lnTo>
                  <a:lnTo>
                    <a:pt x="845642" y="638187"/>
                  </a:lnTo>
                  <a:lnTo>
                    <a:pt x="895388" y="638187"/>
                  </a:lnTo>
                  <a:lnTo>
                    <a:pt x="895388" y="619366"/>
                  </a:lnTo>
                  <a:close/>
                </a:path>
                <a:path w="1569085" h="681354">
                  <a:moveTo>
                    <a:pt x="1008316" y="681177"/>
                  </a:moveTo>
                  <a:lnTo>
                    <a:pt x="970686" y="627443"/>
                  </a:lnTo>
                  <a:lnTo>
                    <a:pt x="1006983" y="575043"/>
                  </a:lnTo>
                  <a:lnTo>
                    <a:pt x="981443" y="575043"/>
                  </a:lnTo>
                  <a:lnTo>
                    <a:pt x="955890" y="612648"/>
                  </a:lnTo>
                  <a:lnTo>
                    <a:pt x="931697" y="575043"/>
                  </a:lnTo>
                  <a:lnTo>
                    <a:pt x="906145" y="575043"/>
                  </a:lnTo>
                  <a:lnTo>
                    <a:pt x="942454" y="627443"/>
                  </a:lnTo>
                  <a:lnTo>
                    <a:pt x="904798" y="681177"/>
                  </a:lnTo>
                  <a:lnTo>
                    <a:pt x="930351" y="681177"/>
                  </a:lnTo>
                  <a:lnTo>
                    <a:pt x="955890" y="642226"/>
                  </a:lnTo>
                  <a:lnTo>
                    <a:pt x="982789" y="681177"/>
                  </a:lnTo>
                  <a:lnTo>
                    <a:pt x="1008316" y="681177"/>
                  </a:lnTo>
                  <a:close/>
                </a:path>
                <a:path w="1569085" h="681354">
                  <a:moveTo>
                    <a:pt x="1117219" y="681177"/>
                  </a:moveTo>
                  <a:lnTo>
                    <a:pt x="1079588" y="627443"/>
                  </a:lnTo>
                  <a:lnTo>
                    <a:pt x="1114526" y="575043"/>
                  </a:lnTo>
                  <a:lnTo>
                    <a:pt x="1088999" y="575043"/>
                  </a:lnTo>
                  <a:lnTo>
                    <a:pt x="1064793" y="612648"/>
                  </a:lnTo>
                  <a:lnTo>
                    <a:pt x="1040599" y="575043"/>
                  </a:lnTo>
                  <a:lnTo>
                    <a:pt x="1015047" y="575043"/>
                  </a:lnTo>
                  <a:lnTo>
                    <a:pt x="1051344" y="627443"/>
                  </a:lnTo>
                  <a:lnTo>
                    <a:pt x="1013701" y="681177"/>
                  </a:lnTo>
                  <a:lnTo>
                    <a:pt x="1039253" y="681177"/>
                  </a:lnTo>
                  <a:lnTo>
                    <a:pt x="1064793" y="642226"/>
                  </a:lnTo>
                  <a:lnTo>
                    <a:pt x="1091679" y="681177"/>
                  </a:lnTo>
                  <a:lnTo>
                    <a:pt x="1117219" y="681177"/>
                  </a:lnTo>
                  <a:close/>
                </a:path>
                <a:path w="1569085" h="681354">
                  <a:moveTo>
                    <a:pt x="1226121" y="681177"/>
                  </a:moveTo>
                  <a:lnTo>
                    <a:pt x="1188491" y="627443"/>
                  </a:lnTo>
                  <a:lnTo>
                    <a:pt x="1223429" y="575043"/>
                  </a:lnTo>
                  <a:lnTo>
                    <a:pt x="1197889" y="575043"/>
                  </a:lnTo>
                  <a:lnTo>
                    <a:pt x="1173683" y="612648"/>
                  </a:lnTo>
                  <a:lnTo>
                    <a:pt x="1149489" y="575043"/>
                  </a:lnTo>
                  <a:lnTo>
                    <a:pt x="1123937" y="575043"/>
                  </a:lnTo>
                  <a:lnTo>
                    <a:pt x="1158900" y="627443"/>
                  </a:lnTo>
                  <a:lnTo>
                    <a:pt x="1121257" y="681177"/>
                  </a:lnTo>
                  <a:lnTo>
                    <a:pt x="1148156" y="681177"/>
                  </a:lnTo>
                  <a:lnTo>
                    <a:pt x="1173683" y="642226"/>
                  </a:lnTo>
                  <a:lnTo>
                    <a:pt x="1200581" y="681177"/>
                  </a:lnTo>
                  <a:lnTo>
                    <a:pt x="1226121" y="681177"/>
                  </a:lnTo>
                  <a:close/>
                </a:path>
                <a:path w="1569085" h="681354">
                  <a:moveTo>
                    <a:pt x="1333677" y="681177"/>
                  </a:moveTo>
                  <a:lnTo>
                    <a:pt x="1296047" y="627443"/>
                  </a:lnTo>
                  <a:lnTo>
                    <a:pt x="1332331" y="575043"/>
                  </a:lnTo>
                  <a:lnTo>
                    <a:pt x="1306791" y="575043"/>
                  </a:lnTo>
                  <a:lnTo>
                    <a:pt x="1282585" y="612648"/>
                  </a:lnTo>
                  <a:lnTo>
                    <a:pt x="1258392" y="575043"/>
                  </a:lnTo>
                  <a:lnTo>
                    <a:pt x="1232839" y="575043"/>
                  </a:lnTo>
                  <a:lnTo>
                    <a:pt x="1267802" y="627443"/>
                  </a:lnTo>
                  <a:lnTo>
                    <a:pt x="1230147" y="681177"/>
                  </a:lnTo>
                  <a:lnTo>
                    <a:pt x="1255699" y="681177"/>
                  </a:lnTo>
                  <a:lnTo>
                    <a:pt x="1282585" y="642226"/>
                  </a:lnTo>
                  <a:lnTo>
                    <a:pt x="1308138" y="681177"/>
                  </a:lnTo>
                  <a:lnTo>
                    <a:pt x="1333677" y="681177"/>
                  </a:lnTo>
                  <a:close/>
                </a:path>
                <a:path w="1569085" h="681354">
                  <a:moveTo>
                    <a:pt x="1568958" y="0"/>
                  </a:moveTo>
                  <a:lnTo>
                    <a:pt x="0" y="0"/>
                  </a:lnTo>
                  <a:lnTo>
                    <a:pt x="0" y="389623"/>
                  </a:lnTo>
                  <a:lnTo>
                    <a:pt x="56476" y="369481"/>
                  </a:lnTo>
                  <a:lnTo>
                    <a:pt x="103797" y="353885"/>
                  </a:lnTo>
                  <a:lnTo>
                    <a:pt x="151358" y="339382"/>
                  </a:lnTo>
                  <a:lnTo>
                    <a:pt x="199161" y="325945"/>
                  </a:lnTo>
                  <a:lnTo>
                    <a:pt x="247192" y="313588"/>
                  </a:lnTo>
                  <a:lnTo>
                    <a:pt x="295402" y="302298"/>
                  </a:lnTo>
                  <a:lnTo>
                    <a:pt x="343801" y="292087"/>
                  </a:lnTo>
                  <a:lnTo>
                    <a:pt x="392353" y="282956"/>
                  </a:lnTo>
                  <a:lnTo>
                    <a:pt x="441058" y="274891"/>
                  </a:lnTo>
                  <a:lnTo>
                    <a:pt x="489889" y="267906"/>
                  </a:lnTo>
                  <a:lnTo>
                    <a:pt x="538822" y="262001"/>
                  </a:lnTo>
                  <a:lnTo>
                    <a:pt x="587844" y="257162"/>
                  </a:lnTo>
                  <a:lnTo>
                    <a:pt x="636943" y="253403"/>
                  </a:lnTo>
                  <a:lnTo>
                    <a:pt x="686092" y="250710"/>
                  </a:lnTo>
                  <a:lnTo>
                    <a:pt x="735279" y="249097"/>
                  </a:lnTo>
                  <a:lnTo>
                    <a:pt x="784479" y="248564"/>
                  </a:lnTo>
                  <a:lnTo>
                    <a:pt x="833678" y="249097"/>
                  </a:lnTo>
                  <a:lnTo>
                    <a:pt x="882865" y="250710"/>
                  </a:lnTo>
                  <a:lnTo>
                    <a:pt x="932014" y="253403"/>
                  </a:lnTo>
                  <a:lnTo>
                    <a:pt x="981113" y="257162"/>
                  </a:lnTo>
                  <a:lnTo>
                    <a:pt x="1030135" y="262001"/>
                  </a:lnTo>
                  <a:lnTo>
                    <a:pt x="1079068" y="267906"/>
                  </a:lnTo>
                  <a:lnTo>
                    <a:pt x="1127899" y="274891"/>
                  </a:lnTo>
                  <a:lnTo>
                    <a:pt x="1176604" y="282956"/>
                  </a:lnTo>
                  <a:lnTo>
                    <a:pt x="1225156" y="292087"/>
                  </a:lnTo>
                  <a:lnTo>
                    <a:pt x="1273556" y="302298"/>
                  </a:lnTo>
                  <a:lnTo>
                    <a:pt x="1321777" y="313588"/>
                  </a:lnTo>
                  <a:lnTo>
                    <a:pt x="1369796" y="325945"/>
                  </a:lnTo>
                  <a:lnTo>
                    <a:pt x="1417599" y="339382"/>
                  </a:lnTo>
                  <a:lnTo>
                    <a:pt x="1465173" y="353885"/>
                  </a:lnTo>
                  <a:lnTo>
                    <a:pt x="1512493" y="369481"/>
                  </a:lnTo>
                  <a:lnTo>
                    <a:pt x="1568958" y="389623"/>
                  </a:lnTo>
                  <a:lnTo>
                    <a:pt x="1568958" y="0"/>
                  </a:lnTo>
                  <a:close/>
                </a:path>
              </a:pathLst>
            </a:custGeom>
            <a:solidFill>
              <a:srgbClr val="007CA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13">
              <a:extLst>
                <a:ext uri="{FF2B5EF4-FFF2-40B4-BE49-F238E27FC236}">
                  <a16:creationId xmlns:a16="http://schemas.microsoft.com/office/drawing/2014/main" id="{06AB1922-DFB6-4870-8CCE-C71475B1FB53}"/>
                </a:ext>
              </a:extLst>
            </p:cNvPr>
            <p:cNvSpPr/>
            <p:nvPr/>
          </p:nvSpPr>
          <p:spPr>
            <a:xfrm>
              <a:off x="777465" y="2582389"/>
              <a:ext cx="1567815" cy="1021715"/>
            </a:xfrm>
            <a:custGeom>
              <a:avLst/>
              <a:gdLst/>
              <a:ahLst/>
              <a:cxnLst/>
              <a:rect l="l" t="t" r="r" b="b"/>
              <a:pathLst>
                <a:path w="1567814" h="1021714">
                  <a:moveTo>
                    <a:pt x="1567609" y="1021096"/>
                  </a:moveTo>
                  <a:lnTo>
                    <a:pt x="0" y="1021096"/>
                  </a:lnTo>
                  <a:lnTo>
                    <a:pt x="0" y="0"/>
                  </a:lnTo>
                  <a:lnTo>
                    <a:pt x="1567609" y="0"/>
                  </a:lnTo>
                  <a:lnTo>
                    <a:pt x="1567609" y="1021096"/>
                  </a:lnTo>
                  <a:close/>
                </a:path>
                <a:path w="1567814" h="1021714">
                  <a:moveTo>
                    <a:pt x="264846" y="865242"/>
                  </a:moveTo>
                  <a:lnTo>
                    <a:pt x="264846" y="865242"/>
                  </a:lnTo>
                  <a:lnTo>
                    <a:pt x="1297379" y="865242"/>
                  </a:lnTo>
                </a:path>
              </a:pathLst>
            </a:custGeom>
            <a:ln w="43009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object 14">
            <a:extLst>
              <a:ext uri="{FF2B5EF4-FFF2-40B4-BE49-F238E27FC236}">
                <a16:creationId xmlns:a16="http://schemas.microsoft.com/office/drawing/2014/main" id="{6BA12C28-94D3-461B-B6CB-926B82E884B2}"/>
              </a:ext>
            </a:extLst>
          </p:cNvPr>
          <p:cNvGrpSpPr/>
          <p:nvPr/>
        </p:nvGrpSpPr>
        <p:grpSpPr>
          <a:xfrm>
            <a:off x="3673068" y="2152054"/>
            <a:ext cx="1564005" cy="1064260"/>
            <a:chOff x="2859707" y="2559377"/>
            <a:chExt cx="1564005" cy="1064260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39739F28-255A-4AA4-A4FF-B97F39C883C4}"/>
                </a:ext>
              </a:extLst>
            </p:cNvPr>
            <p:cNvSpPr/>
            <p:nvPr/>
          </p:nvSpPr>
          <p:spPr>
            <a:xfrm>
              <a:off x="2881194" y="2580865"/>
              <a:ext cx="716915" cy="1021715"/>
            </a:xfrm>
            <a:custGeom>
              <a:avLst/>
              <a:gdLst/>
              <a:ahLst/>
              <a:cxnLst/>
              <a:rect l="l" t="t" r="r" b="b"/>
              <a:pathLst>
                <a:path w="716914" h="1021714">
                  <a:moveTo>
                    <a:pt x="716915" y="0"/>
                  </a:moveTo>
                  <a:lnTo>
                    <a:pt x="0" y="0"/>
                  </a:lnTo>
                  <a:lnTo>
                    <a:pt x="0" y="1021096"/>
                  </a:lnTo>
                  <a:lnTo>
                    <a:pt x="716915" y="1021096"/>
                  </a:lnTo>
                  <a:lnTo>
                    <a:pt x="716915" y="0"/>
                  </a:lnTo>
                  <a:close/>
                </a:path>
              </a:pathLst>
            </a:custGeom>
            <a:ln w="42975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16528192-BDB3-4883-8779-AE3ED15C89A8}"/>
                </a:ext>
              </a:extLst>
            </p:cNvPr>
            <p:cNvSpPr/>
            <p:nvPr/>
          </p:nvSpPr>
          <p:spPr>
            <a:xfrm>
              <a:off x="3010078" y="2759548"/>
              <a:ext cx="461009" cy="717550"/>
            </a:xfrm>
            <a:custGeom>
              <a:avLst/>
              <a:gdLst/>
              <a:ahLst/>
              <a:cxnLst/>
              <a:rect l="l" t="t" r="r" b="b"/>
              <a:pathLst>
                <a:path w="461010" h="717550">
                  <a:moveTo>
                    <a:pt x="0" y="717462"/>
                  </a:moveTo>
                  <a:lnTo>
                    <a:pt x="0" y="717462"/>
                  </a:lnTo>
                  <a:lnTo>
                    <a:pt x="191987" y="717462"/>
                  </a:lnTo>
                </a:path>
                <a:path w="461010" h="717550">
                  <a:moveTo>
                    <a:pt x="0" y="537428"/>
                  </a:moveTo>
                  <a:lnTo>
                    <a:pt x="0" y="537428"/>
                  </a:lnTo>
                  <a:lnTo>
                    <a:pt x="280585" y="537428"/>
                  </a:lnTo>
                </a:path>
                <a:path w="461010" h="717550">
                  <a:moveTo>
                    <a:pt x="0" y="358727"/>
                  </a:moveTo>
                  <a:lnTo>
                    <a:pt x="0" y="358727"/>
                  </a:lnTo>
                  <a:lnTo>
                    <a:pt x="460501" y="358727"/>
                  </a:lnTo>
                </a:path>
                <a:path w="461010" h="717550">
                  <a:moveTo>
                    <a:pt x="0" y="180044"/>
                  </a:moveTo>
                  <a:lnTo>
                    <a:pt x="0" y="180044"/>
                  </a:lnTo>
                  <a:lnTo>
                    <a:pt x="460501" y="180044"/>
                  </a:lnTo>
                </a:path>
                <a:path w="461010" h="717550">
                  <a:moveTo>
                    <a:pt x="0" y="0"/>
                  </a:moveTo>
                  <a:lnTo>
                    <a:pt x="0" y="0"/>
                  </a:lnTo>
                  <a:lnTo>
                    <a:pt x="460501" y="0"/>
                  </a:lnTo>
                </a:path>
              </a:pathLst>
            </a:custGeom>
            <a:ln w="48356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452E8B1A-22F1-46B7-AA5B-86ABF51E07B7}"/>
                </a:ext>
              </a:extLst>
            </p:cNvPr>
            <p:cNvSpPr/>
            <p:nvPr/>
          </p:nvSpPr>
          <p:spPr>
            <a:xfrm>
              <a:off x="3247707" y="2701772"/>
              <a:ext cx="796290" cy="805180"/>
            </a:xfrm>
            <a:custGeom>
              <a:avLst/>
              <a:gdLst/>
              <a:ahLst/>
              <a:cxnLst/>
              <a:rect l="l" t="t" r="r" b="b"/>
              <a:pathLst>
                <a:path w="796289" h="805179">
                  <a:moveTo>
                    <a:pt x="507489" y="0"/>
                  </a:moveTo>
                  <a:lnTo>
                    <a:pt x="0" y="522653"/>
                  </a:lnTo>
                  <a:lnTo>
                    <a:pt x="288642" y="804796"/>
                  </a:lnTo>
                  <a:lnTo>
                    <a:pt x="796131" y="282146"/>
                  </a:lnTo>
                  <a:lnTo>
                    <a:pt x="507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CC19B025-116A-4CBF-906D-C0F6710AACBA}"/>
                </a:ext>
              </a:extLst>
            </p:cNvPr>
            <p:cNvSpPr/>
            <p:nvPr/>
          </p:nvSpPr>
          <p:spPr>
            <a:xfrm>
              <a:off x="3247707" y="2701772"/>
              <a:ext cx="796290" cy="805180"/>
            </a:xfrm>
            <a:custGeom>
              <a:avLst/>
              <a:gdLst/>
              <a:ahLst/>
              <a:cxnLst/>
              <a:rect l="l" t="t" r="r" b="b"/>
              <a:pathLst>
                <a:path w="796289" h="805179">
                  <a:moveTo>
                    <a:pt x="0" y="522653"/>
                  </a:moveTo>
                  <a:lnTo>
                    <a:pt x="507489" y="0"/>
                  </a:lnTo>
                  <a:lnTo>
                    <a:pt x="796131" y="282146"/>
                  </a:lnTo>
                  <a:lnTo>
                    <a:pt x="288642" y="804796"/>
                  </a:lnTo>
                  <a:lnTo>
                    <a:pt x="0" y="522653"/>
                  </a:lnTo>
                  <a:close/>
                </a:path>
              </a:pathLst>
            </a:custGeom>
            <a:ln w="42982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ACE0953E-800B-4CD5-8DB5-3F1C155B4A4A}"/>
                </a:ext>
              </a:extLst>
            </p:cNvPr>
            <p:cNvSpPr/>
            <p:nvPr/>
          </p:nvSpPr>
          <p:spPr>
            <a:xfrm>
              <a:off x="3457140" y="2914072"/>
              <a:ext cx="381308" cy="390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80F6A01C-5824-4C20-B43E-7344D1F9AC93}"/>
                </a:ext>
              </a:extLst>
            </p:cNvPr>
            <p:cNvSpPr/>
            <p:nvPr/>
          </p:nvSpPr>
          <p:spPr>
            <a:xfrm>
              <a:off x="3332297" y="2786430"/>
              <a:ext cx="627380" cy="635635"/>
            </a:xfrm>
            <a:custGeom>
              <a:avLst/>
              <a:gdLst/>
              <a:ahLst/>
              <a:cxnLst/>
              <a:rect l="l" t="t" r="r" b="b"/>
              <a:pathLst>
                <a:path w="627379" h="635635">
                  <a:moveTo>
                    <a:pt x="624284" y="112847"/>
                  </a:moveTo>
                  <a:lnTo>
                    <a:pt x="598077" y="153514"/>
                  </a:lnTo>
                  <a:lnTo>
                    <a:pt x="589872" y="199344"/>
                  </a:lnTo>
                  <a:lnTo>
                    <a:pt x="599545" y="244921"/>
                  </a:lnTo>
                  <a:lnTo>
                    <a:pt x="626968" y="284832"/>
                  </a:lnTo>
                  <a:lnTo>
                    <a:pt x="624284" y="112847"/>
                  </a:lnTo>
                  <a:close/>
                </a:path>
                <a:path w="627379" h="635635">
                  <a:moveTo>
                    <a:pt x="202215" y="598381"/>
                  </a:moveTo>
                  <a:lnTo>
                    <a:pt x="156671" y="608060"/>
                  </a:lnTo>
                  <a:lnTo>
                    <a:pt x="116795" y="635501"/>
                  </a:lnTo>
                  <a:lnTo>
                    <a:pt x="288642" y="632814"/>
                  </a:lnTo>
                  <a:lnTo>
                    <a:pt x="248010" y="606591"/>
                  </a:lnTo>
                  <a:lnTo>
                    <a:pt x="202215" y="598381"/>
                  </a:lnTo>
                  <a:close/>
                </a:path>
                <a:path w="627379" h="635635">
                  <a:moveTo>
                    <a:pt x="510155" y="0"/>
                  </a:moveTo>
                  <a:lnTo>
                    <a:pt x="338308" y="2686"/>
                  </a:lnTo>
                  <a:lnTo>
                    <a:pt x="378947" y="28900"/>
                  </a:lnTo>
                  <a:lnTo>
                    <a:pt x="424741" y="37106"/>
                  </a:lnTo>
                  <a:lnTo>
                    <a:pt x="470281" y="27430"/>
                  </a:lnTo>
                  <a:lnTo>
                    <a:pt x="510155" y="0"/>
                  </a:lnTo>
                  <a:close/>
                </a:path>
                <a:path w="627379" h="635635">
                  <a:moveTo>
                    <a:pt x="0" y="350668"/>
                  </a:moveTo>
                  <a:lnTo>
                    <a:pt x="2683" y="522635"/>
                  </a:lnTo>
                  <a:lnTo>
                    <a:pt x="28880" y="481969"/>
                  </a:lnTo>
                  <a:lnTo>
                    <a:pt x="37082" y="436141"/>
                  </a:lnTo>
                  <a:lnTo>
                    <a:pt x="27413" y="390569"/>
                  </a:lnTo>
                  <a:lnTo>
                    <a:pt x="0" y="350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BD1C890D-0B50-4EF4-9531-3C04242009D2}"/>
                </a:ext>
              </a:extLst>
            </p:cNvPr>
            <p:cNvSpPr/>
            <p:nvPr/>
          </p:nvSpPr>
          <p:spPr>
            <a:xfrm>
              <a:off x="3332297" y="2786430"/>
              <a:ext cx="627380" cy="635635"/>
            </a:xfrm>
            <a:custGeom>
              <a:avLst/>
              <a:gdLst/>
              <a:ahLst/>
              <a:cxnLst/>
              <a:rect l="l" t="t" r="r" b="b"/>
              <a:pathLst>
                <a:path w="627379" h="635635">
                  <a:moveTo>
                    <a:pt x="626968" y="284832"/>
                  </a:moveTo>
                  <a:lnTo>
                    <a:pt x="599545" y="244921"/>
                  </a:lnTo>
                  <a:lnTo>
                    <a:pt x="589872" y="199344"/>
                  </a:lnTo>
                  <a:lnTo>
                    <a:pt x="598077" y="153514"/>
                  </a:lnTo>
                  <a:lnTo>
                    <a:pt x="624284" y="112847"/>
                  </a:lnTo>
                </a:path>
                <a:path w="627379" h="635635">
                  <a:moveTo>
                    <a:pt x="116795" y="635501"/>
                  </a:moveTo>
                  <a:lnTo>
                    <a:pt x="156671" y="608060"/>
                  </a:lnTo>
                  <a:lnTo>
                    <a:pt x="202215" y="598381"/>
                  </a:lnTo>
                  <a:lnTo>
                    <a:pt x="248010" y="606591"/>
                  </a:lnTo>
                  <a:lnTo>
                    <a:pt x="288642" y="632814"/>
                  </a:lnTo>
                </a:path>
                <a:path w="627379" h="635635">
                  <a:moveTo>
                    <a:pt x="510155" y="0"/>
                  </a:moveTo>
                  <a:lnTo>
                    <a:pt x="470281" y="27430"/>
                  </a:lnTo>
                  <a:lnTo>
                    <a:pt x="424741" y="37106"/>
                  </a:lnTo>
                  <a:lnTo>
                    <a:pt x="378947" y="28900"/>
                  </a:lnTo>
                  <a:lnTo>
                    <a:pt x="338308" y="2686"/>
                  </a:lnTo>
                </a:path>
                <a:path w="627379" h="635635">
                  <a:moveTo>
                    <a:pt x="0" y="350668"/>
                  </a:moveTo>
                  <a:lnTo>
                    <a:pt x="27413" y="390569"/>
                  </a:lnTo>
                  <a:lnTo>
                    <a:pt x="37082" y="436141"/>
                  </a:lnTo>
                  <a:lnTo>
                    <a:pt x="28880" y="481969"/>
                  </a:lnTo>
                  <a:lnTo>
                    <a:pt x="2683" y="522635"/>
                  </a:lnTo>
                </a:path>
              </a:pathLst>
            </a:custGeom>
            <a:ln w="42982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0A03D694-C887-4603-B544-C57686A83A67}"/>
                </a:ext>
              </a:extLst>
            </p:cNvPr>
            <p:cNvSpPr/>
            <p:nvPr/>
          </p:nvSpPr>
          <p:spPr>
            <a:xfrm>
              <a:off x="3576617" y="3040368"/>
              <a:ext cx="142334" cy="1383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E71D63F2-05DB-4EAC-A035-443EC8070F6D}"/>
                </a:ext>
              </a:extLst>
            </p:cNvPr>
            <p:cNvSpPr/>
            <p:nvPr/>
          </p:nvSpPr>
          <p:spPr>
            <a:xfrm>
              <a:off x="3434332" y="2768951"/>
              <a:ext cx="829944" cy="713740"/>
            </a:xfrm>
            <a:custGeom>
              <a:avLst/>
              <a:gdLst/>
              <a:ahLst/>
              <a:cxnLst/>
              <a:rect l="l" t="t" r="r" b="b"/>
              <a:pathLst>
                <a:path w="829945" h="713739">
                  <a:moveTo>
                    <a:pt x="630993" y="0"/>
                  </a:moveTo>
                  <a:lnTo>
                    <a:pt x="0" y="362757"/>
                  </a:lnTo>
                  <a:lnTo>
                    <a:pt x="198684" y="713434"/>
                  </a:lnTo>
                  <a:lnTo>
                    <a:pt x="829678" y="350668"/>
                  </a:lnTo>
                  <a:lnTo>
                    <a:pt x="630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F3EF18CE-0146-4818-9567-CC81A8397393}"/>
                </a:ext>
              </a:extLst>
            </p:cNvPr>
            <p:cNvSpPr/>
            <p:nvPr/>
          </p:nvSpPr>
          <p:spPr>
            <a:xfrm>
              <a:off x="3434332" y="2768951"/>
              <a:ext cx="829944" cy="713740"/>
            </a:xfrm>
            <a:custGeom>
              <a:avLst/>
              <a:gdLst/>
              <a:ahLst/>
              <a:cxnLst/>
              <a:rect l="l" t="t" r="r" b="b"/>
              <a:pathLst>
                <a:path w="829945" h="713739">
                  <a:moveTo>
                    <a:pt x="0" y="362757"/>
                  </a:moveTo>
                  <a:lnTo>
                    <a:pt x="630993" y="0"/>
                  </a:lnTo>
                  <a:lnTo>
                    <a:pt x="829678" y="350668"/>
                  </a:lnTo>
                  <a:lnTo>
                    <a:pt x="198684" y="713434"/>
                  </a:lnTo>
                  <a:lnTo>
                    <a:pt x="0" y="362757"/>
                  </a:lnTo>
                  <a:close/>
                </a:path>
              </a:pathLst>
            </a:custGeom>
            <a:ln w="42985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47257BC4-1BA0-4D16-A123-D5AB481930ED}"/>
                </a:ext>
              </a:extLst>
            </p:cNvPr>
            <p:cNvSpPr/>
            <p:nvPr/>
          </p:nvSpPr>
          <p:spPr>
            <a:xfrm>
              <a:off x="3732167" y="3013299"/>
              <a:ext cx="235370" cy="2355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6">
              <a:extLst>
                <a:ext uri="{FF2B5EF4-FFF2-40B4-BE49-F238E27FC236}">
                  <a16:creationId xmlns:a16="http://schemas.microsoft.com/office/drawing/2014/main" id="{99B57565-2D5D-481A-B4D4-55BC45405160}"/>
                </a:ext>
              </a:extLst>
            </p:cNvPr>
            <p:cNvSpPr/>
            <p:nvPr/>
          </p:nvSpPr>
          <p:spPr>
            <a:xfrm>
              <a:off x="3639725" y="3010801"/>
              <a:ext cx="420370" cy="241935"/>
            </a:xfrm>
            <a:custGeom>
              <a:avLst/>
              <a:gdLst/>
              <a:ahLst/>
              <a:cxnLst/>
              <a:rect l="l" t="t" r="r" b="b"/>
              <a:pathLst>
                <a:path w="420370" h="241935">
                  <a:moveTo>
                    <a:pt x="378599" y="24177"/>
                  </a:moveTo>
                  <a:lnTo>
                    <a:pt x="378599" y="24177"/>
                  </a:lnTo>
                  <a:lnTo>
                    <a:pt x="420233" y="0"/>
                  </a:lnTo>
                </a:path>
                <a:path w="420370" h="241935">
                  <a:moveTo>
                    <a:pt x="0" y="241832"/>
                  </a:moveTo>
                  <a:lnTo>
                    <a:pt x="0" y="241832"/>
                  </a:lnTo>
                  <a:lnTo>
                    <a:pt x="41633" y="217654"/>
                  </a:lnTo>
                </a:path>
              </a:pathLst>
            </a:custGeom>
            <a:ln w="42982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7">
              <a:extLst>
                <a:ext uri="{FF2B5EF4-FFF2-40B4-BE49-F238E27FC236}">
                  <a16:creationId xmlns:a16="http://schemas.microsoft.com/office/drawing/2014/main" id="{37DD1219-6333-4D0B-B4C5-BB15DC8A7EC4}"/>
                </a:ext>
              </a:extLst>
            </p:cNvPr>
            <p:cNvSpPr/>
            <p:nvPr/>
          </p:nvSpPr>
          <p:spPr>
            <a:xfrm>
              <a:off x="3494733" y="2829413"/>
              <a:ext cx="710565" cy="593090"/>
            </a:xfrm>
            <a:custGeom>
              <a:avLst/>
              <a:gdLst/>
              <a:ahLst/>
              <a:cxnLst/>
              <a:rect l="l" t="t" r="r" b="b"/>
              <a:pathLst>
                <a:path w="710564" h="593089">
                  <a:moveTo>
                    <a:pt x="710217" y="184073"/>
                  </a:moveTo>
                  <a:lnTo>
                    <a:pt x="673442" y="216146"/>
                  </a:lnTo>
                  <a:lnTo>
                    <a:pt x="652653" y="258297"/>
                  </a:lnTo>
                  <a:lnTo>
                    <a:pt x="649232" y="304985"/>
                  </a:lnTo>
                  <a:lnTo>
                    <a:pt x="664558" y="350668"/>
                  </a:lnTo>
                  <a:lnTo>
                    <a:pt x="710217" y="184073"/>
                  </a:lnTo>
                  <a:close/>
                </a:path>
                <a:path w="710564" h="593089">
                  <a:moveTo>
                    <a:pt x="124086" y="531481"/>
                  </a:moveTo>
                  <a:lnTo>
                    <a:pt x="77881" y="546831"/>
                  </a:lnTo>
                  <a:lnTo>
                    <a:pt x="244342" y="592518"/>
                  </a:lnTo>
                  <a:lnTo>
                    <a:pt x="212478" y="555714"/>
                  </a:lnTo>
                  <a:lnTo>
                    <a:pt x="170672" y="534905"/>
                  </a:lnTo>
                  <a:lnTo>
                    <a:pt x="124086" y="531481"/>
                  </a:lnTo>
                  <a:close/>
                </a:path>
                <a:path w="710564" h="593089">
                  <a:moveTo>
                    <a:pt x="465874" y="0"/>
                  </a:moveTo>
                  <a:lnTo>
                    <a:pt x="497717" y="36612"/>
                  </a:lnTo>
                  <a:lnTo>
                    <a:pt x="539378" y="57102"/>
                  </a:lnTo>
                  <a:lnTo>
                    <a:pt x="585571" y="60462"/>
                  </a:lnTo>
                  <a:lnTo>
                    <a:pt x="631011" y="45687"/>
                  </a:lnTo>
                  <a:lnTo>
                    <a:pt x="465874" y="0"/>
                  </a:lnTo>
                  <a:close/>
                </a:path>
                <a:path w="710564" h="593089">
                  <a:moveTo>
                    <a:pt x="44317" y="241850"/>
                  </a:moveTo>
                  <a:lnTo>
                    <a:pt x="0" y="407101"/>
                  </a:lnTo>
                  <a:lnTo>
                    <a:pt x="36001" y="375802"/>
                  </a:lnTo>
                  <a:lnTo>
                    <a:pt x="56395" y="334046"/>
                  </a:lnTo>
                  <a:lnTo>
                    <a:pt x="59671" y="287503"/>
                  </a:lnTo>
                  <a:lnTo>
                    <a:pt x="44317" y="241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8">
              <a:extLst>
                <a:ext uri="{FF2B5EF4-FFF2-40B4-BE49-F238E27FC236}">
                  <a16:creationId xmlns:a16="http://schemas.microsoft.com/office/drawing/2014/main" id="{CB78D320-9656-4F7B-8D5F-5E9F30DB4937}"/>
                </a:ext>
              </a:extLst>
            </p:cNvPr>
            <p:cNvSpPr/>
            <p:nvPr/>
          </p:nvSpPr>
          <p:spPr>
            <a:xfrm>
              <a:off x="3494733" y="2829413"/>
              <a:ext cx="710565" cy="593090"/>
            </a:xfrm>
            <a:custGeom>
              <a:avLst/>
              <a:gdLst/>
              <a:ahLst/>
              <a:cxnLst/>
              <a:rect l="l" t="t" r="r" b="b"/>
              <a:pathLst>
                <a:path w="710564" h="593089">
                  <a:moveTo>
                    <a:pt x="664558" y="350668"/>
                  </a:moveTo>
                  <a:lnTo>
                    <a:pt x="649232" y="304985"/>
                  </a:lnTo>
                  <a:lnTo>
                    <a:pt x="652653" y="258297"/>
                  </a:lnTo>
                  <a:lnTo>
                    <a:pt x="673442" y="216146"/>
                  </a:lnTo>
                  <a:lnTo>
                    <a:pt x="710217" y="184074"/>
                  </a:lnTo>
                </a:path>
                <a:path w="710564" h="593089">
                  <a:moveTo>
                    <a:pt x="77881" y="546831"/>
                  </a:moveTo>
                  <a:lnTo>
                    <a:pt x="124086" y="531481"/>
                  </a:lnTo>
                  <a:lnTo>
                    <a:pt x="170672" y="534905"/>
                  </a:lnTo>
                  <a:lnTo>
                    <a:pt x="212478" y="555714"/>
                  </a:lnTo>
                  <a:lnTo>
                    <a:pt x="244342" y="592518"/>
                  </a:lnTo>
                </a:path>
                <a:path w="710564" h="593089">
                  <a:moveTo>
                    <a:pt x="631011" y="45687"/>
                  </a:moveTo>
                  <a:lnTo>
                    <a:pt x="585571" y="60462"/>
                  </a:lnTo>
                  <a:lnTo>
                    <a:pt x="539378" y="57102"/>
                  </a:lnTo>
                  <a:lnTo>
                    <a:pt x="497717" y="36612"/>
                  </a:lnTo>
                  <a:lnTo>
                    <a:pt x="465874" y="0"/>
                  </a:lnTo>
                </a:path>
                <a:path w="710564" h="593089">
                  <a:moveTo>
                    <a:pt x="44317" y="241850"/>
                  </a:moveTo>
                  <a:lnTo>
                    <a:pt x="59671" y="287503"/>
                  </a:lnTo>
                  <a:lnTo>
                    <a:pt x="56395" y="334046"/>
                  </a:lnTo>
                  <a:lnTo>
                    <a:pt x="36001" y="375802"/>
                  </a:lnTo>
                  <a:lnTo>
                    <a:pt x="0" y="407101"/>
                  </a:lnTo>
                </a:path>
              </a:pathLst>
            </a:custGeom>
            <a:ln w="42982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63B80A21-A74B-49FA-9313-79BACDEB6CAD}"/>
                </a:ext>
              </a:extLst>
            </p:cNvPr>
            <p:cNvSpPr/>
            <p:nvPr/>
          </p:nvSpPr>
          <p:spPr>
            <a:xfrm>
              <a:off x="3789168" y="3049777"/>
              <a:ext cx="121921" cy="1625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30">
              <a:extLst>
                <a:ext uri="{FF2B5EF4-FFF2-40B4-BE49-F238E27FC236}">
                  <a16:creationId xmlns:a16="http://schemas.microsoft.com/office/drawing/2014/main" id="{C957AC21-55C7-4C9F-A5E6-72167621C4F2}"/>
                </a:ext>
              </a:extLst>
            </p:cNvPr>
            <p:cNvSpPr/>
            <p:nvPr/>
          </p:nvSpPr>
          <p:spPr>
            <a:xfrm>
              <a:off x="3608863" y="2940936"/>
              <a:ext cx="795020" cy="547370"/>
            </a:xfrm>
            <a:custGeom>
              <a:avLst/>
              <a:gdLst/>
              <a:ahLst/>
              <a:cxnLst/>
              <a:rect l="l" t="t" r="r" b="b"/>
              <a:pathLst>
                <a:path w="795020" h="547370">
                  <a:moveTo>
                    <a:pt x="711541" y="0"/>
                  </a:moveTo>
                  <a:lnTo>
                    <a:pt x="0" y="151818"/>
                  </a:lnTo>
                  <a:lnTo>
                    <a:pt x="83230" y="546822"/>
                  </a:lnTo>
                  <a:lnTo>
                    <a:pt x="794789" y="393651"/>
                  </a:lnTo>
                  <a:lnTo>
                    <a:pt x="711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A52D4090-1488-41BB-8616-65621C39EF08}"/>
                </a:ext>
              </a:extLst>
            </p:cNvPr>
            <p:cNvSpPr/>
            <p:nvPr/>
          </p:nvSpPr>
          <p:spPr>
            <a:xfrm>
              <a:off x="3608863" y="2940936"/>
              <a:ext cx="795020" cy="547370"/>
            </a:xfrm>
            <a:custGeom>
              <a:avLst/>
              <a:gdLst/>
              <a:ahLst/>
              <a:cxnLst/>
              <a:rect l="l" t="t" r="r" b="b"/>
              <a:pathLst>
                <a:path w="795020" h="547370">
                  <a:moveTo>
                    <a:pt x="0" y="151818"/>
                  </a:moveTo>
                  <a:lnTo>
                    <a:pt x="711541" y="0"/>
                  </a:lnTo>
                  <a:lnTo>
                    <a:pt x="794789" y="393651"/>
                  </a:lnTo>
                  <a:lnTo>
                    <a:pt x="83230" y="546822"/>
                  </a:lnTo>
                  <a:lnTo>
                    <a:pt x="0" y="151818"/>
                  </a:lnTo>
                  <a:close/>
                </a:path>
              </a:pathLst>
            </a:custGeom>
            <a:ln w="38960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C6D791D3-F19D-416E-8363-E7F7FF57AEFB}"/>
                </a:ext>
              </a:extLst>
            </p:cNvPr>
            <p:cNvSpPr/>
            <p:nvPr/>
          </p:nvSpPr>
          <p:spPr>
            <a:xfrm>
              <a:off x="3889961" y="3104595"/>
              <a:ext cx="229891" cy="2294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3">
              <a:extLst>
                <a:ext uri="{FF2B5EF4-FFF2-40B4-BE49-F238E27FC236}">
                  <a16:creationId xmlns:a16="http://schemas.microsoft.com/office/drawing/2014/main" id="{E705ECA0-AFAA-41D4-9DB7-AEAE9C25C454}"/>
                </a:ext>
              </a:extLst>
            </p:cNvPr>
            <p:cNvSpPr/>
            <p:nvPr/>
          </p:nvSpPr>
          <p:spPr>
            <a:xfrm>
              <a:off x="3767273" y="3167993"/>
              <a:ext cx="475615" cy="102235"/>
            </a:xfrm>
            <a:custGeom>
              <a:avLst/>
              <a:gdLst/>
              <a:ahLst/>
              <a:cxnLst/>
              <a:rect l="l" t="t" r="r" b="b"/>
              <a:pathLst>
                <a:path w="475614" h="102235">
                  <a:moveTo>
                    <a:pt x="428284" y="10745"/>
                  </a:moveTo>
                  <a:lnTo>
                    <a:pt x="428284" y="10745"/>
                  </a:lnTo>
                  <a:lnTo>
                    <a:pt x="475267" y="0"/>
                  </a:lnTo>
                </a:path>
                <a:path w="475614" h="102235">
                  <a:moveTo>
                    <a:pt x="0" y="102102"/>
                  </a:moveTo>
                  <a:lnTo>
                    <a:pt x="0" y="102102"/>
                  </a:lnTo>
                  <a:lnTo>
                    <a:pt x="48342" y="92699"/>
                  </a:lnTo>
                </a:path>
              </a:pathLst>
            </a:custGeom>
            <a:ln w="38953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4">
              <a:extLst>
                <a:ext uri="{FF2B5EF4-FFF2-40B4-BE49-F238E27FC236}">
                  <a16:creationId xmlns:a16="http://schemas.microsoft.com/office/drawing/2014/main" id="{2E4ED486-02CE-487C-8680-264AFF20CDC2}"/>
                </a:ext>
              </a:extLst>
            </p:cNvPr>
            <p:cNvSpPr/>
            <p:nvPr/>
          </p:nvSpPr>
          <p:spPr>
            <a:xfrm>
              <a:off x="3634358" y="2966457"/>
              <a:ext cx="744220" cy="495934"/>
            </a:xfrm>
            <a:custGeom>
              <a:avLst/>
              <a:gdLst/>
              <a:ahLst/>
              <a:cxnLst/>
              <a:rect l="l" t="t" r="r" b="b"/>
              <a:pathLst>
                <a:path w="744220" h="495935">
                  <a:moveTo>
                    <a:pt x="743781" y="249909"/>
                  </a:moveTo>
                  <a:lnTo>
                    <a:pt x="699476" y="268780"/>
                  </a:lnTo>
                  <a:lnTo>
                    <a:pt x="667255" y="302138"/>
                  </a:lnTo>
                  <a:lnTo>
                    <a:pt x="650136" y="345321"/>
                  </a:lnTo>
                  <a:lnTo>
                    <a:pt x="651139" y="393669"/>
                  </a:lnTo>
                  <a:lnTo>
                    <a:pt x="743781" y="249909"/>
                  </a:lnTo>
                  <a:close/>
                </a:path>
                <a:path w="744220" h="495935">
                  <a:moveTo>
                    <a:pt x="80534" y="401497"/>
                  </a:moveTo>
                  <a:lnTo>
                    <a:pt x="32222" y="401728"/>
                  </a:lnTo>
                  <a:lnTo>
                    <a:pt x="175872" y="495774"/>
                  </a:lnTo>
                  <a:lnTo>
                    <a:pt x="157017" y="451415"/>
                  </a:lnTo>
                  <a:lnTo>
                    <a:pt x="123685" y="419024"/>
                  </a:lnTo>
                  <a:lnTo>
                    <a:pt x="80534" y="401497"/>
                  </a:lnTo>
                  <a:close/>
                </a:path>
                <a:path w="744220" h="495935">
                  <a:moveTo>
                    <a:pt x="567908" y="0"/>
                  </a:moveTo>
                  <a:lnTo>
                    <a:pt x="586763" y="43772"/>
                  </a:lnTo>
                  <a:lnTo>
                    <a:pt x="620095" y="76081"/>
                  </a:lnTo>
                  <a:lnTo>
                    <a:pt x="663246" y="93525"/>
                  </a:lnTo>
                  <a:lnTo>
                    <a:pt x="711558" y="92699"/>
                  </a:lnTo>
                  <a:lnTo>
                    <a:pt x="567908" y="0"/>
                  </a:lnTo>
                  <a:close/>
                </a:path>
                <a:path w="744220" h="495935">
                  <a:moveTo>
                    <a:pt x="92641" y="100776"/>
                  </a:moveTo>
                  <a:lnTo>
                    <a:pt x="0" y="245879"/>
                  </a:lnTo>
                  <a:lnTo>
                    <a:pt x="44304" y="226224"/>
                  </a:lnTo>
                  <a:lnTo>
                    <a:pt x="76526" y="192469"/>
                  </a:lnTo>
                  <a:lnTo>
                    <a:pt x="93644" y="149143"/>
                  </a:lnTo>
                  <a:lnTo>
                    <a:pt x="92641" y="100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6714A881-DE89-4AE3-BCDB-4BA1FBA93385}"/>
                </a:ext>
              </a:extLst>
            </p:cNvPr>
            <p:cNvSpPr/>
            <p:nvPr/>
          </p:nvSpPr>
          <p:spPr>
            <a:xfrm>
              <a:off x="3634358" y="2966457"/>
              <a:ext cx="744220" cy="495934"/>
            </a:xfrm>
            <a:custGeom>
              <a:avLst/>
              <a:gdLst/>
              <a:ahLst/>
              <a:cxnLst/>
              <a:rect l="l" t="t" r="r" b="b"/>
              <a:pathLst>
                <a:path w="744220" h="495935">
                  <a:moveTo>
                    <a:pt x="651139" y="393669"/>
                  </a:moveTo>
                  <a:lnTo>
                    <a:pt x="650136" y="345321"/>
                  </a:lnTo>
                  <a:lnTo>
                    <a:pt x="667255" y="302138"/>
                  </a:lnTo>
                  <a:lnTo>
                    <a:pt x="699476" y="268780"/>
                  </a:lnTo>
                  <a:lnTo>
                    <a:pt x="743781" y="249909"/>
                  </a:lnTo>
                </a:path>
                <a:path w="744220" h="495935">
                  <a:moveTo>
                    <a:pt x="32222" y="401728"/>
                  </a:moveTo>
                  <a:lnTo>
                    <a:pt x="80534" y="401497"/>
                  </a:lnTo>
                  <a:lnTo>
                    <a:pt x="123685" y="419024"/>
                  </a:lnTo>
                  <a:lnTo>
                    <a:pt x="157017" y="451415"/>
                  </a:lnTo>
                  <a:lnTo>
                    <a:pt x="175872" y="495774"/>
                  </a:lnTo>
                </a:path>
                <a:path w="744220" h="495935">
                  <a:moveTo>
                    <a:pt x="711558" y="92699"/>
                  </a:moveTo>
                  <a:lnTo>
                    <a:pt x="663246" y="93525"/>
                  </a:lnTo>
                  <a:lnTo>
                    <a:pt x="620095" y="76081"/>
                  </a:lnTo>
                  <a:lnTo>
                    <a:pt x="586763" y="43772"/>
                  </a:lnTo>
                  <a:lnTo>
                    <a:pt x="567908" y="0"/>
                  </a:lnTo>
                </a:path>
                <a:path w="744220" h="495935">
                  <a:moveTo>
                    <a:pt x="92641" y="100776"/>
                  </a:moveTo>
                  <a:lnTo>
                    <a:pt x="93644" y="149143"/>
                  </a:lnTo>
                  <a:lnTo>
                    <a:pt x="76526" y="192469"/>
                  </a:lnTo>
                  <a:lnTo>
                    <a:pt x="44304" y="226224"/>
                  </a:lnTo>
                  <a:lnTo>
                    <a:pt x="0" y="245879"/>
                  </a:lnTo>
                </a:path>
              </a:pathLst>
            </a:custGeom>
            <a:ln w="38953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6">
              <a:extLst>
                <a:ext uri="{FF2B5EF4-FFF2-40B4-BE49-F238E27FC236}">
                  <a16:creationId xmlns:a16="http://schemas.microsoft.com/office/drawing/2014/main" id="{86844BEC-80CE-4E08-AD33-AF47469F5F7F}"/>
                </a:ext>
              </a:extLst>
            </p:cNvPr>
            <p:cNvSpPr/>
            <p:nvPr/>
          </p:nvSpPr>
          <p:spPr>
            <a:xfrm>
              <a:off x="3967308" y="3153222"/>
              <a:ext cx="75301" cy="133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7">
              <a:extLst>
                <a:ext uri="{FF2B5EF4-FFF2-40B4-BE49-F238E27FC236}">
                  <a16:creationId xmlns:a16="http://schemas.microsoft.com/office/drawing/2014/main" id="{FD8936C6-A1F7-447B-B63B-5ED5E7BE2CD3}"/>
                </a:ext>
              </a:extLst>
            </p:cNvPr>
            <p:cNvSpPr/>
            <p:nvPr/>
          </p:nvSpPr>
          <p:spPr>
            <a:xfrm>
              <a:off x="3461547" y="3290626"/>
              <a:ext cx="297815" cy="297815"/>
            </a:xfrm>
            <a:custGeom>
              <a:avLst/>
              <a:gdLst/>
              <a:ahLst/>
              <a:cxnLst/>
              <a:rect l="l" t="t" r="r" b="b"/>
              <a:pathLst>
                <a:path w="297814" h="297814">
                  <a:moveTo>
                    <a:pt x="169464" y="0"/>
                  </a:moveTo>
                  <a:lnTo>
                    <a:pt x="121802" y="977"/>
                  </a:lnTo>
                  <a:lnTo>
                    <a:pt x="76365" y="16947"/>
                  </a:lnTo>
                  <a:lnTo>
                    <a:pt x="39632" y="45236"/>
                  </a:lnTo>
                  <a:lnTo>
                    <a:pt x="13533" y="83005"/>
                  </a:lnTo>
                  <a:lnTo>
                    <a:pt x="0" y="127417"/>
                  </a:lnTo>
                  <a:lnTo>
                    <a:pt x="963" y="175634"/>
                  </a:lnTo>
                  <a:lnTo>
                    <a:pt x="17057" y="221101"/>
                  </a:lnTo>
                  <a:lnTo>
                    <a:pt x="45585" y="257861"/>
                  </a:lnTo>
                  <a:lnTo>
                    <a:pt x="83519" y="283980"/>
                  </a:lnTo>
                  <a:lnTo>
                    <a:pt x="127831" y="297523"/>
                  </a:lnTo>
                  <a:lnTo>
                    <a:pt x="175494" y="296556"/>
                  </a:lnTo>
                  <a:lnTo>
                    <a:pt x="220930" y="279927"/>
                  </a:lnTo>
                  <a:lnTo>
                    <a:pt x="257664" y="251239"/>
                  </a:lnTo>
                  <a:lnTo>
                    <a:pt x="283763" y="213263"/>
                  </a:lnTo>
                  <a:lnTo>
                    <a:pt x="297296" y="168773"/>
                  </a:lnTo>
                  <a:lnTo>
                    <a:pt x="296333" y="120541"/>
                  </a:lnTo>
                  <a:lnTo>
                    <a:pt x="280239" y="75734"/>
                  </a:lnTo>
                  <a:lnTo>
                    <a:pt x="251711" y="39376"/>
                  </a:lnTo>
                  <a:lnTo>
                    <a:pt x="213777" y="13465"/>
                  </a:lnTo>
                  <a:lnTo>
                    <a:pt x="169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8">
              <a:extLst>
                <a:ext uri="{FF2B5EF4-FFF2-40B4-BE49-F238E27FC236}">
                  <a16:creationId xmlns:a16="http://schemas.microsoft.com/office/drawing/2014/main" id="{1AB4FD30-26C6-41E0-937A-0674B89CC459}"/>
                </a:ext>
              </a:extLst>
            </p:cNvPr>
            <p:cNvSpPr/>
            <p:nvPr/>
          </p:nvSpPr>
          <p:spPr>
            <a:xfrm>
              <a:off x="3461547" y="3290626"/>
              <a:ext cx="297815" cy="297815"/>
            </a:xfrm>
            <a:custGeom>
              <a:avLst/>
              <a:gdLst/>
              <a:ahLst/>
              <a:cxnLst/>
              <a:rect l="l" t="t" r="r" b="b"/>
              <a:pathLst>
                <a:path w="297814" h="297814">
                  <a:moveTo>
                    <a:pt x="121802" y="977"/>
                  </a:moveTo>
                  <a:lnTo>
                    <a:pt x="169464" y="0"/>
                  </a:lnTo>
                  <a:lnTo>
                    <a:pt x="213777" y="13465"/>
                  </a:lnTo>
                  <a:lnTo>
                    <a:pt x="251711" y="39376"/>
                  </a:lnTo>
                  <a:lnTo>
                    <a:pt x="280239" y="75734"/>
                  </a:lnTo>
                  <a:lnTo>
                    <a:pt x="296333" y="120541"/>
                  </a:lnTo>
                  <a:lnTo>
                    <a:pt x="297296" y="168773"/>
                  </a:lnTo>
                  <a:lnTo>
                    <a:pt x="283763" y="213263"/>
                  </a:lnTo>
                  <a:lnTo>
                    <a:pt x="257664" y="251239"/>
                  </a:lnTo>
                  <a:lnTo>
                    <a:pt x="220930" y="279927"/>
                  </a:lnTo>
                  <a:lnTo>
                    <a:pt x="175494" y="296556"/>
                  </a:lnTo>
                  <a:lnTo>
                    <a:pt x="127831" y="297523"/>
                  </a:lnTo>
                  <a:lnTo>
                    <a:pt x="83519" y="283980"/>
                  </a:lnTo>
                  <a:lnTo>
                    <a:pt x="45585" y="257861"/>
                  </a:lnTo>
                  <a:lnTo>
                    <a:pt x="17057" y="221101"/>
                  </a:lnTo>
                  <a:lnTo>
                    <a:pt x="963" y="175634"/>
                  </a:lnTo>
                  <a:lnTo>
                    <a:pt x="0" y="127417"/>
                  </a:lnTo>
                  <a:lnTo>
                    <a:pt x="13533" y="83005"/>
                  </a:lnTo>
                  <a:lnTo>
                    <a:pt x="39632" y="45236"/>
                  </a:lnTo>
                  <a:lnTo>
                    <a:pt x="76365" y="16947"/>
                  </a:lnTo>
                  <a:lnTo>
                    <a:pt x="121802" y="977"/>
                  </a:lnTo>
                  <a:close/>
                </a:path>
              </a:pathLst>
            </a:custGeom>
            <a:ln w="42982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9">
              <a:extLst>
                <a:ext uri="{FF2B5EF4-FFF2-40B4-BE49-F238E27FC236}">
                  <a16:creationId xmlns:a16="http://schemas.microsoft.com/office/drawing/2014/main" id="{862F843E-D799-42AF-AA4E-6935989F09DF}"/>
                </a:ext>
              </a:extLst>
            </p:cNvPr>
            <p:cNvSpPr/>
            <p:nvPr/>
          </p:nvSpPr>
          <p:spPr>
            <a:xfrm>
              <a:off x="3549102" y="3324520"/>
              <a:ext cx="122187" cy="2283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7" name="object 40">
            <a:extLst>
              <a:ext uri="{FF2B5EF4-FFF2-40B4-BE49-F238E27FC236}">
                <a16:creationId xmlns:a16="http://schemas.microsoft.com/office/drawing/2014/main" id="{03517D5E-DF79-47B5-8673-37359D5D67FE}"/>
              </a:ext>
            </a:extLst>
          </p:cNvPr>
          <p:cNvGrpSpPr/>
          <p:nvPr/>
        </p:nvGrpSpPr>
        <p:grpSpPr>
          <a:xfrm>
            <a:off x="6377867" y="2131499"/>
            <a:ext cx="1073150" cy="1029969"/>
            <a:chOff x="5067816" y="2553200"/>
            <a:chExt cx="1073150" cy="1029969"/>
          </a:xfrm>
        </p:grpSpPr>
        <p:sp>
          <p:nvSpPr>
            <p:cNvPr id="38" name="object 41">
              <a:extLst>
                <a:ext uri="{FF2B5EF4-FFF2-40B4-BE49-F238E27FC236}">
                  <a16:creationId xmlns:a16="http://schemas.microsoft.com/office/drawing/2014/main" id="{7736A741-EC9E-4BE1-B6AF-7BD5E72A165B}"/>
                </a:ext>
              </a:extLst>
            </p:cNvPr>
            <p:cNvSpPr/>
            <p:nvPr/>
          </p:nvSpPr>
          <p:spPr>
            <a:xfrm>
              <a:off x="5088299" y="2573755"/>
              <a:ext cx="1032510" cy="988694"/>
            </a:xfrm>
            <a:custGeom>
              <a:avLst/>
              <a:gdLst/>
              <a:ahLst/>
              <a:cxnLst/>
              <a:rect l="l" t="t" r="r" b="b"/>
              <a:pathLst>
                <a:path w="1032510" h="988695">
                  <a:moveTo>
                    <a:pt x="860376" y="890170"/>
                  </a:moveTo>
                  <a:lnTo>
                    <a:pt x="839112" y="894402"/>
                  </a:lnTo>
                  <a:lnTo>
                    <a:pt x="803682" y="905558"/>
                  </a:lnTo>
                  <a:lnTo>
                    <a:pt x="757459" y="921331"/>
                  </a:lnTo>
                  <a:lnTo>
                    <a:pt x="703813" y="939411"/>
                  </a:lnTo>
                  <a:lnTo>
                    <a:pt x="646116" y="957492"/>
                  </a:lnTo>
                  <a:lnTo>
                    <a:pt x="587738" y="973265"/>
                  </a:lnTo>
                  <a:lnTo>
                    <a:pt x="532052" y="984421"/>
                  </a:lnTo>
                  <a:lnTo>
                    <a:pt x="482428" y="988652"/>
                  </a:lnTo>
                  <a:lnTo>
                    <a:pt x="446573" y="985603"/>
                  </a:lnTo>
                  <a:lnTo>
                    <a:pt x="369560" y="961953"/>
                  </a:lnTo>
                  <a:lnTo>
                    <a:pt x="323817" y="941850"/>
                  </a:lnTo>
                  <a:lnTo>
                    <a:pt x="270193" y="916560"/>
                  </a:lnTo>
                  <a:lnTo>
                    <a:pt x="206395" y="886332"/>
                  </a:lnTo>
                  <a:lnTo>
                    <a:pt x="168710" y="867070"/>
                  </a:lnTo>
                  <a:lnTo>
                    <a:pt x="124217" y="841377"/>
                  </a:lnTo>
                  <a:lnTo>
                    <a:pt x="79008" y="811351"/>
                  </a:lnTo>
                  <a:lnTo>
                    <a:pt x="39175" y="779086"/>
                  </a:lnTo>
                  <a:lnTo>
                    <a:pt x="10809" y="746681"/>
                  </a:lnTo>
                  <a:lnTo>
                    <a:pt x="0" y="716230"/>
                  </a:lnTo>
                  <a:lnTo>
                    <a:pt x="8399" y="700622"/>
                  </a:lnTo>
                  <a:lnTo>
                    <a:pt x="31885" y="695702"/>
                  </a:lnTo>
                  <a:lnTo>
                    <a:pt x="67887" y="699566"/>
                  </a:lnTo>
                  <a:lnTo>
                    <a:pt x="113836" y="710310"/>
                  </a:lnTo>
                  <a:lnTo>
                    <a:pt x="167161" y="726031"/>
                  </a:lnTo>
                  <a:lnTo>
                    <a:pt x="225291" y="744825"/>
                  </a:lnTo>
                  <a:lnTo>
                    <a:pt x="285659" y="764788"/>
                  </a:lnTo>
                  <a:lnTo>
                    <a:pt x="345692" y="784017"/>
                  </a:lnTo>
                </a:path>
                <a:path w="1032510" h="988695">
                  <a:moveTo>
                    <a:pt x="860376" y="579379"/>
                  </a:moveTo>
                  <a:lnTo>
                    <a:pt x="1031931" y="579379"/>
                  </a:lnTo>
                  <a:lnTo>
                    <a:pt x="1031931" y="955398"/>
                  </a:lnTo>
                  <a:lnTo>
                    <a:pt x="860376" y="955398"/>
                  </a:lnTo>
                  <a:lnTo>
                    <a:pt x="860376" y="579379"/>
                  </a:lnTo>
                  <a:close/>
                </a:path>
                <a:path w="1032510" h="988695">
                  <a:moveTo>
                    <a:pt x="552084" y="0"/>
                  </a:moveTo>
                  <a:lnTo>
                    <a:pt x="595662" y="6987"/>
                  </a:lnTo>
                  <a:lnTo>
                    <a:pt x="633545" y="26436"/>
                  </a:lnTo>
                  <a:lnTo>
                    <a:pt x="663442" y="56076"/>
                  </a:lnTo>
                  <a:lnTo>
                    <a:pt x="683060" y="93637"/>
                  </a:lnTo>
                  <a:lnTo>
                    <a:pt x="690109" y="136850"/>
                  </a:lnTo>
                  <a:lnTo>
                    <a:pt x="683060" y="180057"/>
                  </a:lnTo>
                  <a:lnTo>
                    <a:pt x="663442" y="217617"/>
                  </a:lnTo>
                  <a:lnTo>
                    <a:pt x="633545" y="247260"/>
                  </a:lnTo>
                  <a:lnTo>
                    <a:pt x="595662" y="266712"/>
                  </a:lnTo>
                  <a:lnTo>
                    <a:pt x="552084" y="273701"/>
                  </a:lnTo>
                  <a:lnTo>
                    <a:pt x="509136" y="266712"/>
                  </a:lnTo>
                  <a:lnTo>
                    <a:pt x="471634" y="247260"/>
                  </a:lnTo>
                  <a:lnTo>
                    <a:pt x="441934" y="217617"/>
                  </a:lnTo>
                  <a:lnTo>
                    <a:pt x="422387" y="180057"/>
                  </a:lnTo>
                  <a:lnTo>
                    <a:pt x="415349" y="136850"/>
                  </a:lnTo>
                  <a:lnTo>
                    <a:pt x="422387" y="93637"/>
                  </a:lnTo>
                  <a:lnTo>
                    <a:pt x="441934" y="56076"/>
                  </a:lnTo>
                  <a:lnTo>
                    <a:pt x="471634" y="26436"/>
                  </a:lnTo>
                  <a:lnTo>
                    <a:pt x="509136" y="6987"/>
                  </a:lnTo>
                  <a:lnTo>
                    <a:pt x="552084" y="0"/>
                  </a:lnTo>
                  <a:close/>
                </a:path>
                <a:path w="1032510" h="988695">
                  <a:moveTo>
                    <a:pt x="309583" y="306956"/>
                  </a:moveTo>
                  <a:lnTo>
                    <a:pt x="353161" y="313943"/>
                  </a:lnTo>
                  <a:lnTo>
                    <a:pt x="391044" y="333392"/>
                  </a:lnTo>
                  <a:lnTo>
                    <a:pt x="420940" y="363032"/>
                  </a:lnTo>
                  <a:lnTo>
                    <a:pt x="440559" y="400593"/>
                  </a:lnTo>
                  <a:lnTo>
                    <a:pt x="447608" y="443806"/>
                  </a:lnTo>
                  <a:lnTo>
                    <a:pt x="440559" y="487013"/>
                  </a:lnTo>
                  <a:lnTo>
                    <a:pt x="420940" y="524573"/>
                  </a:lnTo>
                  <a:lnTo>
                    <a:pt x="391044" y="554216"/>
                  </a:lnTo>
                  <a:lnTo>
                    <a:pt x="353161" y="573668"/>
                  </a:lnTo>
                  <a:lnTo>
                    <a:pt x="309583" y="580657"/>
                  </a:lnTo>
                  <a:lnTo>
                    <a:pt x="266634" y="573668"/>
                  </a:lnTo>
                  <a:lnTo>
                    <a:pt x="229133" y="554216"/>
                  </a:lnTo>
                  <a:lnTo>
                    <a:pt x="199432" y="524573"/>
                  </a:lnTo>
                  <a:lnTo>
                    <a:pt x="179886" y="487013"/>
                  </a:lnTo>
                  <a:lnTo>
                    <a:pt x="172847" y="443806"/>
                  </a:lnTo>
                  <a:lnTo>
                    <a:pt x="179886" y="400593"/>
                  </a:lnTo>
                  <a:lnTo>
                    <a:pt x="199432" y="363032"/>
                  </a:lnTo>
                  <a:lnTo>
                    <a:pt x="229133" y="333392"/>
                  </a:lnTo>
                  <a:lnTo>
                    <a:pt x="266634" y="313943"/>
                  </a:lnTo>
                  <a:lnTo>
                    <a:pt x="309583" y="306956"/>
                  </a:lnTo>
                  <a:close/>
                </a:path>
                <a:path w="1032510" h="988695">
                  <a:moveTo>
                    <a:pt x="586921" y="853079"/>
                  </a:moveTo>
                  <a:lnTo>
                    <a:pt x="415349" y="853079"/>
                  </a:lnTo>
                  <a:lnTo>
                    <a:pt x="388144" y="847703"/>
                  </a:lnTo>
                  <a:lnTo>
                    <a:pt x="366013" y="833095"/>
                  </a:lnTo>
                  <a:lnTo>
                    <a:pt x="351135" y="811532"/>
                  </a:lnTo>
                  <a:lnTo>
                    <a:pt x="345692" y="785294"/>
                  </a:lnTo>
                  <a:lnTo>
                    <a:pt x="351135" y="758318"/>
                  </a:lnTo>
                  <a:lnTo>
                    <a:pt x="366013" y="736375"/>
                  </a:lnTo>
                  <a:lnTo>
                    <a:pt x="388144" y="721626"/>
                  </a:lnTo>
                  <a:lnTo>
                    <a:pt x="415349" y="716230"/>
                  </a:lnTo>
                  <a:lnTo>
                    <a:pt x="483717" y="716230"/>
                  </a:lnTo>
                  <a:lnTo>
                    <a:pt x="533631" y="713847"/>
                  </a:lnTo>
                  <a:lnTo>
                    <a:pt x="572550" y="707313"/>
                  </a:lnTo>
                  <a:lnTo>
                    <a:pt x="627912" y="685481"/>
                  </a:lnTo>
                  <a:lnTo>
                    <a:pt x="670829" y="658114"/>
                  </a:lnTo>
                  <a:lnTo>
                    <a:pt x="694192" y="644661"/>
                  </a:lnTo>
                  <a:lnTo>
                    <a:pt x="722328" y="632592"/>
                  </a:lnTo>
                  <a:lnTo>
                    <a:pt x="757867" y="622829"/>
                  </a:lnTo>
                  <a:lnTo>
                    <a:pt x="803436" y="616295"/>
                  </a:lnTo>
                  <a:lnTo>
                    <a:pt x="861665" y="613912"/>
                  </a:lnTo>
                </a:path>
              </a:pathLst>
            </a:custGeom>
            <a:ln w="41108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42">
              <a:extLst>
                <a:ext uri="{FF2B5EF4-FFF2-40B4-BE49-F238E27FC236}">
                  <a16:creationId xmlns:a16="http://schemas.microsoft.com/office/drawing/2014/main" id="{D7967879-9298-4310-9084-6EEC4BA3CA8B}"/>
                </a:ext>
              </a:extLst>
            </p:cNvPr>
            <p:cNvSpPr/>
            <p:nvPr/>
          </p:nvSpPr>
          <p:spPr>
            <a:xfrm>
              <a:off x="5349527" y="2933148"/>
              <a:ext cx="97983" cy="1675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3">
              <a:extLst>
                <a:ext uri="{FF2B5EF4-FFF2-40B4-BE49-F238E27FC236}">
                  <a16:creationId xmlns:a16="http://schemas.microsoft.com/office/drawing/2014/main" id="{C062A0B0-85C0-4B1E-A5F1-4222CE4E9506}"/>
                </a:ext>
              </a:extLst>
            </p:cNvPr>
            <p:cNvSpPr/>
            <p:nvPr/>
          </p:nvSpPr>
          <p:spPr>
            <a:xfrm>
              <a:off x="5592045" y="2626192"/>
              <a:ext cx="97983" cy="1675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" name="object 44">
            <a:extLst>
              <a:ext uri="{FF2B5EF4-FFF2-40B4-BE49-F238E27FC236}">
                <a16:creationId xmlns:a16="http://schemas.microsoft.com/office/drawing/2014/main" id="{7E277335-9883-4BD5-B038-D12F3C24282D}"/>
              </a:ext>
            </a:extLst>
          </p:cNvPr>
          <p:cNvSpPr/>
          <p:nvPr/>
        </p:nvSpPr>
        <p:spPr>
          <a:xfrm>
            <a:off x="9196902" y="2240870"/>
            <a:ext cx="1633220" cy="992505"/>
          </a:xfrm>
          <a:custGeom>
            <a:avLst/>
            <a:gdLst/>
            <a:ahLst/>
            <a:cxnLst/>
            <a:rect l="l" t="t" r="r" b="b"/>
            <a:pathLst>
              <a:path w="1633220" h="992504">
                <a:moveTo>
                  <a:pt x="582759" y="241440"/>
                </a:moveTo>
                <a:lnTo>
                  <a:pt x="582759" y="241440"/>
                </a:lnTo>
                <a:lnTo>
                  <a:pt x="681285" y="338023"/>
                </a:lnTo>
              </a:path>
              <a:path w="1633220" h="992504">
                <a:moveTo>
                  <a:pt x="446784" y="233171"/>
                </a:moveTo>
                <a:lnTo>
                  <a:pt x="625774" y="55182"/>
                </a:lnTo>
                <a:lnTo>
                  <a:pt x="648146" y="40442"/>
                </a:lnTo>
                <a:lnTo>
                  <a:pt x="673641" y="35529"/>
                </a:lnTo>
                <a:lnTo>
                  <a:pt x="699136" y="40442"/>
                </a:lnTo>
                <a:lnTo>
                  <a:pt x="721508" y="55182"/>
                </a:lnTo>
                <a:lnTo>
                  <a:pt x="746500" y="78648"/>
                </a:lnTo>
              </a:path>
              <a:path w="1633220" h="992504">
                <a:moveTo>
                  <a:pt x="868593" y="151766"/>
                </a:moveTo>
                <a:lnTo>
                  <a:pt x="879846" y="126974"/>
                </a:lnTo>
                <a:lnTo>
                  <a:pt x="880562" y="100373"/>
                </a:lnTo>
                <a:lnTo>
                  <a:pt x="871130" y="75323"/>
                </a:lnTo>
                <a:lnTo>
                  <a:pt x="851938" y="55182"/>
                </a:lnTo>
                <a:lnTo>
                  <a:pt x="832125" y="45094"/>
                </a:lnTo>
                <a:lnTo>
                  <a:pt x="811012" y="41731"/>
                </a:lnTo>
                <a:lnTo>
                  <a:pt x="789899" y="45094"/>
                </a:lnTo>
                <a:lnTo>
                  <a:pt x="770086" y="55182"/>
                </a:lnTo>
                <a:lnTo>
                  <a:pt x="208124" y="612577"/>
                </a:lnTo>
                <a:lnTo>
                  <a:pt x="148465" y="769855"/>
                </a:lnTo>
                <a:lnTo>
                  <a:pt x="308035" y="709142"/>
                </a:lnTo>
                <a:lnTo>
                  <a:pt x="868593" y="151766"/>
                </a:lnTo>
                <a:close/>
              </a:path>
              <a:path w="1633220" h="992504">
                <a:moveTo>
                  <a:pt x="962940" y="807103"/>
                </a:moveTo>
                <a:lnTo>
                  <a:pt x="962940" y="807103"/>
                </a:lnTo>
                <a:lnTo>
                  <a:pt x="482867" y="807103"/>
                </a:lnTo>
              </a:path>
              <a:path w="1633220" h="992504">
                <a:moveTo>
                  <a:pt x="962940" y="660868"/>
                </a:moveTo>
                <a:lnTo>
                  <a:pt x="962940" y="660868"/>
                </a:lnTo>
                <a:lnTo>
                  <a:pt x="668789" y="660868"/>
                </a:lnTo>
              </a:path>
              <a:path w="1633220" h="992504">
                <a:moveTo>
                  <a:pt x="653520" y="365605"/>
                </a:moveTo>
                <a:lnTo>
                  <a:pt x="653520" y="365605"/>
                </a:lnTo>
                <a:lnTo>
                  <a:pt x="999023" y="365605"/>
                </a:lnTo>
              </a:path>
              <a:path w="1633220" h="992504">
                <a:moveTo>
                  <a:pt x="1110026" y="578085"/>
                </a:moveTo>
                <a:lnTo>
                  <a:pt x="1110026" y="991981"/>
                </a:lnTo>
                <a:lnTo>
                  <a:pt x="0" y="991981"/>
                </a:lnTo>
                <a:lnTo>
                  <a:pt x="0" y="365605"/>
                </a:lnTo>
                <a:lnTo>
                  <a:pt x="457893" y="365605"/>
                </a:lnTo>
              </a:path>
              <a:path w="1633220" h="992504">
                <a:moveTo>
                  <a:pt x="1146108" y="295244"/>
                </a:moveTo>
                <a:lnTo>
                  <a:pt x="1273747" y="442876"/>
                </a:lnTo>
                <a:lnTo>
                  <a:pt x="1633133" y="0"/>
                </a:lnTo>
              </a:path>
              <a:path w="1633220" h="992504">
                <a:moveTo>
                  <a:pt x="1545717" y="315954"/>
                </a:moveTo>
                <a:lnTo>
                  <a:pt x="1549011" y="365162"/>
                </a:lnTo>
                <a:lnTo>
                  <a:pt x="1543603" y="412860"/>
                </a:lnTo>
                <a:lnTo>
                  <a:pt x="1530143" y="458152"/>
                </a:lnTo>
                <a:lnTo>
                  <a:pt x="1509283" y="500140"/>
                </a:lnTo>
                <a:lnTo>
                  <a:pt x="1481673" y="537928"/>
                </a:lnTo>
                <a:lnTo>
                  <a:pt x="1447966" y="570618"/>
                </a:lnTo>
                <a:lnTo>
                  <a:pt x="1408810" y="597314"/>
                </a:lnTo>
                <a:lnTo>
                  <a:pt x="1364859" y="617118"/>
                </a:lnTo>
                <a:lnTo>
                  <a:pt x="1316762" y="629133"/>
                </a:lnTo>
                <a:lnTo>
                  <a:pt x="1266903" y="632360"/>
                </a:lnTo>
                <a:lnTo>
                  <a:pt x="1218735" y="626855"/>
                </a:lnTo>
                <a:lnTo>
                  <a:pt x="1173126" y="613288"/>
                </a:lnTo>
                <a:lnTo>
                  <a:pt x="1130943" y="592329"/>
                </a:lnTo>
                <a:lnTo>
                  <a:pt x="1093054" y="564647"/>
                </a:lnTo>
                <a:lnTo>
                  <a:pt x="1060327" y="530914"/>
                </a:lnTo>
                <a:lnTo>
                  <a:pt x="1033630" y="491797"/>
                </a:lnTo>
                <a:lnTo>
                  <a:pt x="1013830" y="447968"/>
                </a:lnTo>
                <a:lnTo>
                  <a:pt x="1001796" y="400097"/>
                </a:lnTo>
                <a:lnTo>
                  <a:pt x="998504" y="350891"/>
                </a:lnTo>
                <a:lnTo>
                  <a:pt x="1003925" y="303205"/>
                </a:lnTo>
                <a:lnTo>
                  <a:pt x="1017421" y="257949"/>
                </a:lnTo>
                <a:lnTo>
                  <a:pt x="1038350" y="216031"/>
                </a:lnTo>
                <a:lnTo>
                  <a:pt x="1066074" y="178359"/>
                </a:lnTo>
                <a:lnTo>
                  <a:pt x="1099953" y="145840"/>
                </a:lnTo>
                <a:lnTo>
                  <a:pt x="1139346" y="119385"/>
                </a:lnTo>
                <a:lnTo>
                  <a:pt x="1183615" y="99900"/>
                </a:lnTo>
                <a:lnTo>
                  <a:pt x="1232119" y="88295"/>
                </a:lnTo>
                <a:lnTo>
                  <a:pt x="1273747" y="84161"/>
                </a:lnTo>
                <a:lnTo>
                  <a:pt x="1300766" y="85453"/>
                </a:lnTo>
                <a:lnTo>
                  <a:pt x="1327522" y="89331"/>
                </a:lnTo>
                <a:lnTo>
                  <a:pt x="1353756" y="95797"/>
                </a:lnTo>
                <a:lnTo>
                  <a:pt x="1379204" y="104852"/>
                </a:lnTo>
              </a:path>
            </a:pathLst>
          </a:custGeom>
          <a:ln w="44280">
            <a:solidFill>
              <a:srgbClr val="007CA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F5223ECE-80B7-49D5-A876-6FD912C8CECA}"/>
              </a:ext>
            </a:extLst>
          </p:cNvPr>
          <p:cNvSpPr txBox="1"/>
          <p:nvPr/>
        </p:nvSpPr>
        <p:spPr>
          <a:xfrm>
            <a:off x="866690" y="3429000"/>
            <a:ext cx="1118870" cy="3718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7329" marR="5080" indent="-215265">
              <a:lnSpc>
                <a:spcPts val="1250"/>
              </a:lnSpc>
              <a:spcBef>
                <a:spcPts val="300"/>
              </a:spcBef>
            </a:pPr>
            <a:r>
              <a:rPr sz="1200" b="1" spc="-5" dirty="0">
                <a:solidFill>
                  <a:srgbClr val="92278F"/>
                </a:solidFill>
                <a:latin typeface="Arial"/>
                <a:cs typeface="Arial"/>
              </a:rPr>
              <a:t>Social</a:t>
            </a:r>
            <a:r>
              <a:rPr sz="1200" b="1" spc="-5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278F"/>
                </a:solidFill>
                <a:latin typeface="Arial"/>
                <a:cs typeface="Arial"/>
              </a:rPr>
              <a:t>Security  Numbers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FB90D92-69D9-43B5-BD6C-5247581C5EA3}"/>
              </a:ext>
            </a:extLst>
          </p:cNvPr>
          <p:cNvSpPr txBox="1"/>
          <p:nvPr/>
        </p:nvSpPr>
        <p:spPr>
          <a:xfrm>
            <a:off x="3560520" y="3440022"/>
            <a:ext cx="1631419" cy="400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5080" indent="-407034">
              <a:lnSpc>
                <a:spcPct val="120000"/>
              </a:lnSpc>
              <a:spcBef>
                <a:spcPts val="100"/>
              </a:spcBef>
            </a:pPr>
            <a:r>
              <a:rPr sz="1100" b="1" dirty="0">
                <a:solidFill>
                  <a:srgbClr val="92278F"/>
                </a:solidFill>
                <a:latin typeface="Arial"/>
                <a:cs typeface="Arial"/>
              </a:rPr>
              <a:t>Federal </a:t>
            </a:r>
            <a:r>
              <a:rPr sz="1100" b="1" spc="-5" dirty="0">
                <a:solidFill>
                  <a:srgbClr val="92278F"/>
                </a:solidFill>
                <a:latin typeface="Arial"/>
                <a:cs typeface="Arial"/>
              </a:rPr>
              <a:t>Tax </a:t>
            </a:r>
            <a:r>
              <a:rPr sz="1100" b="1" dirty="0">
                <a:solidFill>
                  <a:srgbClr val="92278F"/>
                </a:solidFill>
                <a:latin typeface="Arial"/>
                <a:cs typeface="Arial"/>
              </a:rPr>
              <a:t>Returns</a:t>
            </a:r>
            <a:r>
              <a:rPr sz="1100" b="1" spc="-95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2278F"/>
                </a:solidFill>
                <a:latin typeface="Arial"/>
                <a:cs typeface="Arial"/>
              </a:rPr>
              <a:t>and  W-2’s</a:t>
            </a:r>
            <a:r>
              <a:rPr sz="1100" b="1" spc="-3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92278F"/>
                </a:solidFill>
                <a:latin typeface="Arial"/>
                <a:cs typeface="Arial"/>
              </a:rPr>
              <a:t>(20</a:t>
            </a:r>
            <a:r>
              <a:rPr lang="en-US" sz="1100" b="1" spc="-5" dirty="0">
                <a:solidFill>
                  <a:srgbClr val="92278F"/>
                </a:solidFill>
                <a:latin typeface="Arial"/>
                <a:cs typeface="Arial"/>
              </a:rPr>
              <a:t>20</a:t>
            </a:r>
            <a:r>
              <a:rPr sz="1100" b="1" spc="-5" dirty="0">
                <a:solidFill>
                  <a:srgbClr val="92278F"/>
                </a:solidFill>
                <a:latin typeface="Arial"/>
                <a:cs typeface="Arial"/>
              </a:rPr>
              <a:t>)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827BECBC-19E5-445A-90D9-9DB1D59F7FD7}"/>
              </a:ext>
            </a:extLst>
          </p:cNvPr>
          <p:cNvSpPr txBox="1"/>
          <p:nvPr/>
        </p:nvSpPr>
        <p:spPr>
          <a:xfrm>
            <a:off x="6290438" y="3500141"/>
            <a:ext cx="1656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92278F"/>
                </a:solidFill>
                <a:latin typeface="Arial"/>
                <a:cs typeface="Arial"/>
              </a:rPr>
              <a:t>20</a:t>
            </a:r>
            <a:r>
              <a:rPr lang="en-US" sz="1200" b="1" spc="-5" dirty="0">
                <a:solidFill>
                  <a:srgbClr val="92278F"/>
                </a:solidFill>
                <a:latin typeface="Arial"/>
                <a:cs typeface="Arial"/>
              </a:rPr>
              <a:t>20</a:t>
            </a:r>
            <a:r>
              <a:rPr sz="1200" b="1" spc="-5" dirty="0">
                <a:solidFill>
                  <a:srgbClr val="92278F"/>
                </a:solidFill>
                <a:latin typeface="Arial"/>
                <a:cs typeface="Arial"/>
              </a:rPr>
              <a:t> Untaxed</a:t>
            </a:r>
            <a:r>
              <a:rPr sz="1200" b="1" spc="-55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278F"/>
                </a:solidFill>
                <a:latin typeface="Arial"/>
                <a:cs typeface="Arial"/>
              </a:rPr>
              <a:t>Income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BA76F4-4F67-47B4-9A8C-D0EBC395D6AB}"/>
              </a:ext>
            </a:extLst>
          </p:cNvPr>
          <p:cNvSpPr/>
          <p:nvPr/>
        </p:nvSpPr>
        <p:spPr>
          <a:xfrm>
            <a:off x="8814319" y="3501744"/>
            <a:ext cx="2093167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140"/>
              </a:lnSpc>
              <a:spcBef>
                <a:spcPts val="290"/>
              </a:spcBef>
            </a:pPr>
            <a:r>
              <a:rPr lang="en-US" sz="1100" b="1" spc="-5" dirty="0">
                <a:solidFill>
                  <a:srgbClr val="92278F"/>
                </a:solidFill>
                <a:latin typeface="Arial"/>
                <a:cs typeface="Arial"/>
              </a:rPr>
              <a:t>Checking </a:t>
            </a:r>
            <a:r>
              <a:rPr lang="en-US" sz="1100" b="1" dirty="0">
                <a:solidFill>
                  <a:srgbClr val="92278F"/>
                </a:solidFill>
                <a:latin typeface="Arial"/>
                <a:cs typeface="Arial"/>
              </a:rPr>
              <a:t>and</a:t>
            </a:r>
            <a:r>
              <a:rPr lang="en-US" sz="1100" b="1" spc="-5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2278F"/>
                </a:solidFill>
                <a:latin typeface="Arial"/>
                <a:cs typeface="Arial"/>
              </a:rPr>
              <a:t>Savings  </a:t>
            </a:r>
            <a:r>
              <a:rPr lang="en-US" sz="1100" b="1" spc="-10" dirty="0">
                <a:solidFill>
                  <a:srgbClr val="92278F"/>
                </a:solidFill>
                <a:latin typeface="Arial"/>
                <a:cs typeface="Arial"/>
              </a:rPr>
              <a:t>Account </a:t>
            </a:r>
            <a:r>
              <a:rPr lang="en-US" sz="1100" b="1" dirty="0">
                <a:solidFill>
                  <a:srgbClr val="92278F"/>
                </a:solidFill>
                <a:latin typeface="Arial"/>
                <a:cs typeface="Arial"/>
              </a:rPr>
              <a:t>Statement  Balances as of</a:t>
            </a:r>
            <a:r>
              <a:rPr lang="en-US" sz="1100" b="1" spc="-85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2278F"/>
                </a:solidFill>
                <a:latin typeface="Arial"/>
                <a:cs typeface="Arial"/>
              </a:rPr>
              <a:t>FAFSA  </a:t>
            </a:r>
            <a:r>
              <a:rPr lang="en-US" sz="1100" b="1" dirty="0">
                <a:solidFill>
                  <a:srgbClr val="92278F"/>
                </a:solidFill>
                <a:latin typeface="Arial"/>
                <a:cs typeface="Arial"/>
              </a:rPr>
              <a:t>Filing</a:t>
            </a:r>
            <a:r>
              <a:rPr lang="en-US" sz="1100" b="1" spc="-35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2278F"/>
                </a:solidFill>
                <a:latin typeface="Arial"/>
                <a:cs typeface="Arial"/>
              </a:rPr>
              <a:t>Date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8" name="object 45">
            <a:extLst>
              <a:ext uri="{FF2B5EF4-FFF2-40B4-BE49-F238E27FC236}">
                <a16:creationId xmlns:a16="http://schemas.microsoft.com/office/drawing/2014/main" id="{D642934B-B363-400F-8D5E-D6561780F4A9}"/>
              </a:ext>
            </a:extLst>
          </p:cNvPr>
          <p:cNvGrpSpPr/>
          <p:nvPr/>
        </p:nvGrpSpPr>
        <p:grpSpPr>
          <a:xfrm>
            <a:off x="2210668" y="4228952"/>
            <a:ext cx="1351280" cy="1059815"/>
            <a:chOff x="1022977" y="4632264"/>
            <a:chExt cx="1351280" cy="1059815"/>
          </a:xfrm>
        </p:grpSpPr>
        <p:sp>
          <p:nvSpPr>
            <p:cNvPr id="49" name="object 46">
              <a:extLst>
                <a:ext uri="{FF2B5EF4-FFF2-40B4-BE49-F238E27FC236}">
                  <a16:creationId xmlns:a16="http://schemas.microsoft.com/office/drawing/2014/main" id="{C97615A7-2DED-4F4E-9749-A9B10D46B88F}"/>
                </a:ext>
              </a:extLst>
            </p:cNvPr>
            <p:cNvSpPr/>
            <p:nvPr/>
          </p:nvSpPr>
          <p:spPr>
            <a:xfrm>
              <a:off x="1046166" y="4655453"/>
              <a:ext cx="1304925" cy="1013460"/>
            </a:xfrm>
            <a:custGeom>
              <a:avLst/>
              <a:gdLst/>
              <a:ahLst/>
              <a:cxnLst/>
              <a:rect l="l" t="t" r="r" b="b"/>
              <a:pathLst>
                <a:path w="1304925" h="1013460">
                  <a:moveTo>
                    <a:pt x="1187640" y="570299"/>
                  </a:moveTo>
                  <a:lnTo>
                    <a:pt x="1187640" y="137860"/>
                  </a:lnTo>
                  <a:lnTo>
                    <a:pt x="456559" y="137860"/>
                  </a:lnTo>
                  <a:lnTo>
                    <a:pt x="456559" y="0"/>
                  </a:lnTo>
                  <a:lnTo>
                    <a:pt x="0" y="0"/>
                  </a:lnTo>
                  <a:lnTo>
                    <a:pt x="0" y="925829"/>
                  </a:lnTo>
                  <a:lnTo>
                    <a:pt x="3025" y="941134"/>
                  </a:lnTo>
                  <a:lnTo>
                    <a:pt x="11197" y="953583"/>
                  </a:lnTo>
                  <a:lnTo>
                    <a:pt x="23162" y="961950"/>
                  </a:lnTo>
                  <a:lnTo>
                    <a:pt x="37565" y="965011"/>
                  </a:lnTo>
                  <a:lnTo>
                    <a:pt x="911679" y="965011"/>
                  </a:lnTo>
                </a:path>
                <a:path w="1304925" h="1013460">
                  <a:moveTo>
                    <a:pt x="1072059" y="544177"/>
                  </a:moveTo>
                  <a:lnTo>
                    <a:pt x="1118977" y="548919"/>
                  </a:lnTo>
                  <a:lnTo>
                    <a:pt x="1162660" y="562521"/>
                  </a:lnTo>
                  <a:lnTo>
                    <a:pt x="1202177" y="584049"/>
                  </a:lnTo>
                  <a:lnTo>
                    <a:pt x="1236597" y="612566"/>
                  </a:lnTo>
                  <a:lnTo>
                    <a:pt x="1264989" y="647136"/>
                  </a:lnTo>
                  <a:lnTo>
                    <a:pt x="1286421" y="686825"/>
                  </a:lnTo>
                  <a:lnTo>
                    <a:pt x="1299964" y="730697"/>
                  </a:lnTo>
                  <a:lnTo>
                    <a:pt x="1304685" y="777815"/>
                  </a:lnTo>
                  <a:lnTo>
                    <a:pt x="1299964" y="824996"/>
                  </a:lnTo>
                  <a:lnTo>
                    <a:pt x="1286421" y="869032"/>
                  </a:lnTo>
                  <a:lnTo>
                    <a:pt x="1264989" y="908952"/>
                  </a:lnTo>
                  <a:lnTo>
                    <a:pt x="1236597" y="943788"/>
                  </a:lnTo>
                  <a:lnTo>
                    <a:pt x="1202177" y="972570"/>
                  </a:lnTo>
                  <a:lnTo>
                    <a:pt x="1162660" y="994328"/>
                  </a:lnTo>
                  <a:lnTo>
                    <a:pt x="1118977" y="1008094"/>
                  </a:lnTo>
                  <a:lnTo>
                    <a:pt x="1072059" y="1012898"/>
                  </a:lnTo>
                  <a:lnTo>
                    <a:pt x="1025147" y="1008094"/>
                  </a:lnTo>
                  <a:lnTo>
                    <a:pt x="981469" y="994328"/>
                  </a:lnTo>
                  <a:lnTo>
                    <a:pt x="941955" y="972570"/>
                  </a:lnTo>
                  <a:lnTo>
                    <a:pt x="907538" y="943788"/>
                  </a:lnTo>
                  <a:lnTo>
                    <a:pt x="879147" y="908952"/>
                  </a:lnTo>
                  <a:lnTo>
                    <a:pt x="857716" y="869032"/>
                  </a:lnTo>
                  <a:lnTo>
                    <a:pt x="844174" y="824996"/>
                  </a:lnTo>
                  <a:lnTo>
                    <a:pt x="839453" y="777815"/>
                  </a:lnTo>
                  <a:lnTo>
                    <a:pt x="844174" y="730697"/>
                  </a:lnTo>
                  <a:lnTo>
                    <a:pt x="857716" y="686825"/>
                  </a:lnTo>
                  <a:lnTo>
                    <a:pt x="879147" y="647136"/>
                  </a:lnTo>
                  <a:lnTo>
                    <a:pt x="907538" y="612566"/>
                  </a:lnTo>
                  <a:lnTo>
                    <a:pt x="941955" y="584049"/>
                  </a:lnTo>
                  <a:lnTo>
                    <a:pt x="981469" y="562521"/>
                  </a:lnTo>
                  <a:lnTo>
                    <a:pt x="1025147" y="548919"/>
                  </a:lnTo>
                  <a:lnTo>
                    <a:pt x="1072059" y="544177"/>
                  </a:lnTo>
                  <a:close/>
                </a:path>
                <a:path w="1304925" h="1013460">
                  <a:moveTo>
                    <a:pt x="1128415" y="719772"/>
                  </a:moveTo>
                  <a:lnTo>
                    <a:pt x="1121643" y="700656"/>
                  </a:lnTo>
                  <a:lnTo>
                    <a:pt x="1108911" y="685484"/>
                  </a:lnTo>
                  <a:lnTo>
                    <a:pt x="1091842" y="675481"/>
                  </a:lnTo>
                  <a:lnTo>
                    <a:pt x="1072059" y="671874"/>
                  </a:lnTo>
                  <a:lnTo>
                    <a:pt x="1049624" y="675775"/>
                  </a:lnTo>
                  <a:lnTo>
                    <a:pt x="1031251" y="686752"/>
                  </a:lnTo>
                  <a:lnTo>
                    <a:pt x="1018838" y="703713"/>
                  </a:lnTo>
                  <a:lnTo>
                    <a:pt x="1014278" y="725569"/>
                  </a:lnTo>
                  <a:lnTo>
                    <a:pt x="1019244" y="746380"/>
                  </a:lnTo>
                  <a:lnTo>
                    <a:pt x="1032335" y="761481"/>
                  </a:lnTo>
                  <a:lnTo>
                    <a:pt x="1050843" y="771687"/>
                  </a:lnTo>
                  <a:lnTo>
                    <a:pt x="1072059" y="777815"/>
                  </a:lnTo>
                  <a:lnTo>
                    <a:pt x="1093287" y="784747"/>
                  </a:lnTo>
                  <a:lnTo>
                    <a:pt x="1111800" y="795221"/>
                  </a:lnTo>
                  <a:lnTo>
                    <a:pt x="1124893" y="810053"/>
                  </a:lnTo>
                  <a:lnTo>
                    <a:pt x="1129859" y="830061"/>
                  </a:lnTo>
                  <a:lnTo>
                    <a:pt x="1125300" y="851915"/>
                  </a:lnTo>
                  <a:lnTo>
                    <a:pt x="1112884" y="868873"/>
                  </a:lnTo>
                  <a:lnTo>
                    <a:pt x="1094505" y="879846"/>
                  </a:lnTo>
                  <a:lnTo>
                    <a:pt x="1072059" y="883746"/>
                  </a:lnTo>
                  <a:lnTo>
                    <a:pt x="1049624" y="879166"/>
                  </a:lnTo>
                  <a:lnTo>
                    <a:pt x="1031251" y="866695"/>
                  </a:lnTo>
                  <a:lnTo>
                    <a:pt x="1018838" y="848236"/>
                  </a:lnTo>
                  <a:lnTo>
                    <a:pt x="1014278" y="825694"/>
                  </a:lnTo>
                </a:path>
              </a:pathLst>
            </a:custGeom>
            <a:ln w="46362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47">
              <a:extLst>
                <a:ext uri="{FF2B5EF4-FFF2-40B4-BE49-F238E27FC236}">
                  <a16:creationId xmlns:a16="http://schemas.microsoft.com/office/drawing/2014/main" id="{6E9220A7-6B55-434F-A156-D9C4E7C0B276}"/>
                </a:ext>
              </a:extLst>
            </p:cNvPr>
            <p:cNvSpPr/>
            <p:nvPr/>
          </p:nvSpPr>
          <p:spPr>
            <a:xfrm>
              <a:off x="2118226" y="553920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23144" y="18864"/>
                  </a:moveTo>
                  <a:lnTo>
                    <a:pt x="23144" y="18864"/>
                  </a:lnTo>
                </a:path>
              </a:pathLst>
            </a:custGeom>
            <a:ln w="37729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6ED6552B-7110-435F-AD28-AA36B9BD17EF}"/>
                </a:ext>
              </a:extLst>
            </p:cNvPr>
            <p:cNvSpPr/>
            <p:nvPr/>
          </p:nvSpPr>
          <p:spPr>
            <a:xfrm>
              <a:off x="2118226" y="528961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23144" y="18858"/>
                  </a:moveTo>
                  <a:lnTo>
                    <a:pt x="23144" y="18858"/>
                  </a:lnTo>
                </a:path>
              </a:pathLst>
            </a:custGeom>
            <a:ln w="37716">
              <a:solidFill>
                <a:srgbClr val="007C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" name="object 49">
            <a:extLst>
              <a:ext uri="{FF2B5EF4-FFF2-40B4-BE49-F238E27FC236}">
                <a16:creationId xmlns:a16="http://schemas.microsoft.com/office/drawing/2014/main" id="{4FBBF91D-9AF6-4C57-96C1-55AF7330DBA5}"/>
              </a:ext>
            </a:extLst>
          </p:cNvPr>
          <p:cNvSpPr/>
          <p:nvPr/>
        </p:nvSpPr>
        <p:spPr>
          <a:xfrm>
            <a:off x="5093425" y="4183610"/>
            <a:ext cx="1304925" cy="1013460"/>
          </a:xfrm>
          <a:custGeom>
            <a:avLst/>
            <a:gdLst/>
            <a:ahLst/>
            <a:cxnLst/>
            <a:rect l="l" t="t" r="r" b="b"/>
            <a:pathLst>
              <a:path w="1347470" h="889000">
                <a:moveTo>
                  <a:pt x="0" y="888673"/>
                </a:moveTo>
                <a:lnTo>
                  <a:pt x="0" y="888673"/>
                </a:lnTo>
                <a:lnTo>
                  <a:pt x="449665" y="436009"/>
                </a:lnTo>
              </a:path>
              <a:path w="1347470" h="889000">
                <a:moveTo>
                  <a:pt x="899349" y="436009"/>
                </a:moveTo>
                <a:lnTo>
                  <a:pt x="899349" y="436009"/>
                </a:lnTo>
                <a:lnTo>
                  <a:pt x="1347327" y="888673"/>
                </a:lnTo>
              </a:path>
              <a:path w="1347470" h="889000">
                <a:moveTo>
                  <a:pt x="0" y="0"/>
                </a:moveTo>
                <a:lnTo>
                  <a:pt x="673677" y="644044"/>
                </a:lnTo>
                <a:lnTo>
                  <a:pt x="1347327" y="0"/>
                </a:lnTo>
              </a:path>
              <a:path w="1347470" h="889000">
                <a:moveTo>
                  <a:pt x="0" y="0"/>
                </a:moveTo>
                <a:lnTo>
                  <a:pt x="1347327" y="0"/>
                </a:lnTo>
                <a:lnTo>
                  <a:pt x="1347327" y="888673"/>
                </a:lnTo>
                <a:lnTo>
                  <a:pt x="0" y="888673"/>
                </a:lnTo>
                <a:lnTo>
                  <a:pt x="0" y="0"/>
                </a:lnTo>
                <a:close/>
              </a:path>
            </a:pathLst>
          </a:custGeom>
          <a:ln w="53593">
            <a:solidFill>
              <a:srgbClr val="007CA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88A683C3-7AFB-451F-8A3A-A91723612590}"/>
              </a:ext>
            </a:extLst>
          </p:cNvPr>
          <p:cNvSpPr/>
          <p:nvPr/>
        </p:nvSpPr>
        <p:spPr>
          <a:xfrm>
            <a:off x="7567127" y="4146472"/>
            <a:ext cx="1819469" cy="1050599"/>
          </a:xfrm>
          <a:custGeom>
            <a:avLst/>
            <a:gdLst/>
            <a:ahLst/>
            <a:cxnLst/>
            <a:rect l="l" t="t" r="r" b="b"/>
            <a:pathLst>
              <a:path w="1376045" h="984885">
                <a:moveTo>
                  <a:pt x="550915" y="599494"/>
                </a:moveTo>
                <a:lnTo>
                  <a:pt x="504931" y="584568"/>
                </a:lnTo>
                <a:lnTo>
                  <a:pt x="481317" y="567562"/>
                </a:lnTo>
                <a:lnTo>
                  <a:pt x="472617" y="550280"/>
                </a:lnTo>
                <a:lnTo>
                  <a:pt x="471374" y="534523"/>
                </a:lnTo>
                <a:lnTo>
                  <a:pt x="471374" y="505000"/>
                </a:lnTo>
                <a:lnTo>
                  <a:pt x="496715" y="476088"/>
                </a:lnTo>
                <a:lnTo>
                  <a:pt x="515012" y="443167"/>
                </a:lnTo>
                <a:lnTo>
                  <a:pt x="525853" y="407201"/>
                </a:lnTo>
                <a:lnTo>
                  <a:pt x="528823" y="369155"/>
                </a:lnTo>
                <a:lnTo>
                  <a:pt x="528823" y="280547"/>
                </a:lnTo>
                <a:lnTo>
                  <a:pt x="521235" y="238388"/>
                </a:lnTo>
                <a:lnTo>
                  <a:pt x="501697" y="201971"/>
                </a:lnTo>
                <a:lnTo>
                  <a:pt x="472402" y="173493"/>
                </a:lnTo>
                <a:lnTo>
                  <a:pt x="435541" y="155153"/>
                </a:lnTo>
                <a:lnTo>
                  <a:pt x="393305" y="149150"/>
                </a:lnTo>
                <a:lnTo>
                  <a:pt x="350916" y="154279"/>
                </a:lnTo>
                <a:lnTo>
                  <a:pt x="313690" y="171816"/>
                </a:lnTo>
                <a:lnTo>
                  <a:pt x="283959" y="199633"/>
                </a:lnTo>
                <a:lnTo>
                  <a:pt x="264057" y="235601"/>
                </a:lnTo>
                <a:lnTo>
                  <a:pt x="256316" y="277594"/>
                </a:lnTo>
                <a:lnTo>
                  <a:pt x="256316" y="279071"/>
                </a:lnTo>
                <a:lnTo>
                  <a:pt x="256316" y="280547"/>
                </a:lnTo>
                <a:lnTo>
                  <a:pt x="256316" y="369155"/>
                </a:lnTo>
                <a:lnTo>
                  <a:pt x="260136" y="407201"/>
                </a:lnTo>
                <a:lnTo>
                  <a:pt x="271414" y="443167"/>
                </a:lnTo>
                <a:lnTo>
                  <a:pt x="289872" y="476088"/>
                </a:lnTo>
                <a:lnTo>
                  <a:pt x="315236" y="505000"/>
                </a:lnTo>
                <a:lnTo>
                  <a:pt x="315236" y="534523"/>
                </a:lnTo>
                <a:lnTo>
                  <a:pt x="313947" y="549657"/>
                </a:lnTo>
                <a:lnTo>
                  <a:pt x="304925" y="567009"/>
                </a:lnTo>
                <a:lnTo>
                  <a:pt x="280438" y="584360"/>
                </a:lnTo>
                <a:lnTo>
                  <a:pt x="232752" y="599494"/>
                </a:lnTo>
                <a:lnTo>
                  <a:pt x="186206" y="622657"/>
                </a:lnTo>
                <a:lnTo>
                  <a:pt x="164246" y="656345"/>
                </a:lnTo>
                <a:lnTo>
                  <a:pt x="157754" y="686712"/>
                </a:lnTo>
                <a:lnTo>
                  <a:pt x="157616" y="699911"/>
                </a:lnTo>
                <a:lnTo>
                  <a:pt x="629004" y="699911"/>
                </a:lnTo>
                <a:lnTo>
                  <a:pt x="624054" y="665115"/>
                </a:lnTo>
                <a:lnTo>
                  <a:pt x="608192" y="635303"/>
                </a:lnTo>
                <a:lnTo>
                  <a:pt x="583214" y="612690"/>
                </a:lnTo>
                <a:lnTo>
                  <a:pt x="550915" y="599494"/>
                </a:lnTo>
                <a:close/>
              </a:path>
              <a:path w="1376045" h="984885">
                <a:moveTo>
                  <a:pt x="1375833" y="984883"/>
                </a:moveTo>
                <a:lnTo>
                  <a:pt x="0" y="984883"/>
                </a:lnTo>
                <a:lnTo>
                  <a:pt x="0" y="0"/>
                </a:lnTo>
                <a:lnTo>
                  <a:pt x="1375833" y="0"/>
                </a:lnTo>
                <a:lnTo>
                  <a:pt x="1375833" y="984883"/>
                </a:lnTo>
                <a:close/>
              </a:path>
              <a:path w="1376045" h="984885">
                <a:moveTo>
                  <a:pt x="746844" y="590637"/>
                </a:moveTo>
                <a:lnTo>
                  <a:pt x="746844" y="590637"/>
                </a:lnTo>
                <a:lnTo>
                  <a:pt x="1199073" y="590637"/>
                </a:lnTo>
              </a:path>
              <a:path w="1376045" h="984885">
                <a:moveTo>
                  <a:pt x="746844" y="432649"/>
                </a:moveTo>
                <a:lnTo>
                  <a:pt x="746844" y="432649"/>
                </a:lnTo>
                <a:lnTo>
                  <a:pt x="1119532" y="432649"/>
                </a:lnTo>
              </a:path>
              <a:path w="1376045" h="984885">
                <a:moveTo>
                  <a:pt x="746844" y="276118"/>
                </a:moveTo>
                <a:lnTo>
                  <a:pt x="746844" y="276118"/>
                </a:lnTo>
                <a:lnTo>
                  <a:pt x="1237372" y="276118"/>
                </a:lnTo>
              </a:path>
              <a:path w="1376045" h="984885">
                <a:moveTo>
                  <a:pt x="755673" y="847562"/>
                </a:moveTo>
                <a:lnTo>
                  <a:pt x="755673" y="847562"/>
                </a:lnTo>
                <a:lnTo>
                  <a:pt x="1237372" y="847562"/>
                </a:lnTo>
              </a:path>
              <a:path w="1376045" h="984885">
                <a:moveTo>
                  <a:pt x="559764" y="847562"/>
                </a:moveTo>
                <a:lnTo>
                  <a:pt x="559764" y="847562"/>
                </a:lnTo>
                <a:lnTo>
                  <a:pt x="643719" y="847562"/>
                </a:lnTo>
              </a:path>
              <a:path w="1376045" h="984885">
                <a:moveTo>
                  <a:pt x="148779" y="847562"/>
                </a:moveTo>
                <a:lnTo>
                  <a:pt x="148779" y="847562"/>
                </a:lnTo>
                <a:lnTo>
                  <a:pt x="455168" y="847562"/>
                </a:lnTo>
              </a:path>
            </a:pathLst>
          </a:custGeom>
          <a:ln w="47211">
            <a:solidFill>
              <a:srgbClr val="007CA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7E44EA89-FEB3-4DE2-8766-D253CFD7455F}"/>
              </a:ext>
            </a:extLst>
          </p:cNvPr>
          <p:cNvSpPr txBox="1"/>
          <p:nvPr/>
        </p:nvSpPr>
        <p:spPr>
          <a:xfrm>
            <a:off x="2144639" y="5392417"/>
            <a:ext cx="1483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92278F"/>
                </a:solidFill>
                <a:latin typeface="Arial"/>
                <a:cs typeface="Arial"/>
              </a:rPr>
              <a:t>Investment</a:t>
            </a:r>
            <a:r>
              <a:rPr sz="1200" b="1" spc="-4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278F"/>
                </a:solidFill>
                <a:latin typeface="Arial"/>
                <a:cs typeface="Arial"/>
              </a:rPr>
              <a:t>Records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9">
            <a:extLst>
              <a:ext uri="{FF2B5EF4-FFF2-40B4-BE49-F238E27FC236}">
                <a16:creationId xmlns:a16="http://schemas.microsoft.com/office/drawing/2014/main" id="{98C874B5-F749-4B61-A102-2F55A0C5F57B}"/>
              </a:ext>
            </a:extLst>
          </p:cNvPr>
          <p:cNvSpPr txBox="1"/>
          <p:nvPr/>
        </p:nvSpPr>
        <p:spPr>
          <a:xfrm rot="10800000" flipV="1">
            <a:off x="5093425" y="5484750"/>
            <a:ext cx="14286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92278F"/>
                </a:solidFill>
                <a:latin typeface="Arial"/>
                <a:cs typeface="Arial"/>
              </a:rPr>
              <a:t>Email</a:t>
            </a:r>
            <a:r>
              <a:rPr sz="1200" b="1" spc="-105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278F"/>
                </a:solidFill>
                <a:latin typeface="Arial"/>
                <a:cs typeface="Arial"/>
              </a:rPr>
              <a:t>Addresses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677492-B930-4564-A2B4-1FA30C3076ED}"/>
              </a:ext>
            </a:extLst>
          </p:cNvPr>
          <p:cNvSpPr/>
          <p:nvPr/>
        </p:nvSpPr>
        <p:spPr>
          <a:xfrm>
            <a:off x="7632441" y="5392417"/>
            <a:ext cx="21833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spc="-5" dirty="0">
                <a:solidFill>
                  <a:srgbClr val="92278F"/>
                </a:solidFill>
                <a:latin typeface="Arial"/>
                <a:cs typeface="Arial"/>
              </a:rPr>
              <a:t>Student &amp; </a:t>
            </a:r>
            <a:r>
              <a:rPr lang="en-US" sz="1100" b="1" dirty="0">
                <a:solidFill>
                  <a:srgbClr val="92278F"/>
                </a:solidFill>
                <a:latin typeface="Arial"/>
                <a:cs typeface="Arial"/>
              </a:rPr>
              <a:t>Parent  Federal </a:t>
            </a:r>
            <a:r>
              <a:rPr lang="en-US" sz="1100" b="1" spc="-5" dirty="0">
                <a:solidFill>
                  <a:srgbClr val="92278F"/>
                </a:solidFill>
                <a:latin typeface="Arial"/>
                <a:cs typeface="Arial"/>
              </a:rPr>
              <a:t>Student</a:t>
            </a:r>
            <a:r>
              <a:rPr lang="en-US" sz="1100" b="1" spc="-105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2278F"/>
                </a:solidFill>
                <a:latin typeface="Arial"/>
                <a:cs typeface="Arial"/>
              </a:rPr>
              <a:t>Aid  </a:t>
            </a:r>
            <a:r>
              <a:rPr lang="en-US" sz="1100" b="1" spc="-10" dirty="0">
                <a:solidFill>
                  <a:srgbClr val="92278F"/>
                </a:solidFill>
                <a:latin typeface="Arial"/>
                <a:cs typeface="Arial"/>
              </a:rPr>
              <a:t>Account </a:t>
            </a:r>
            <a:r>
              <a:rPr lang="en-US" sz="1100" b="1" spc="-5" dirty="0">
                <a:solidFill>
                  <a:srgbClr val="92278F"/>
                </a:solidFill>
                <a:latin typeface="Arial"/>
                <a:cs typeface="Arial"/>
              </a:rPr>
              <a:t>(FSA</a:t>
            </a:r>
            <a:r>
              <a:rPr lang="en-US" sz="1100" b="1" spc="-2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2278F"/>
                </a:solidFill>
                <a:latin typeface="Arial"/>
                <a:cs typeface="Arial"/>
              </a:rPr>
              <a:t>ID)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0718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37210"/>
            <a:ext cx="5021994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Who Is</a:t>
            </a:r>
            <a:r>
              <a:rPr sz="4000" b="1" spc="-40" dirty="0"/>
              <a:t> </a:t>
            </a:r>
            <a:r>
              <a:rPr sz="4000" b="1" spc="-5" dirty="0"/>
              <a:t>Independent?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1544479"/>
            <a:ext cx="7153909" cy="47345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spcBef>
                <a:spcPts val="78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Born before January 1,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199</a:t>
            </a:r>
            <a:r>
              <a:rPr lang="en-US" sz="2600" dirty="0">
                <a:latin typeface="Arial"/>
                <a:cs typeface="Arial"/>
              </a:rPr>
              <a:t>9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spcBef>
                <a:spcPts val="68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Married</a:t>
            </a:r>
          </a:p>
          <a:p>
            <a:pPr marL="355600" indent="-342900">
              <a:spcBef>
                <a:spcPts val="68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20" dirty="0">
                <a:latin typeface="Arial"/>
                <a:cs typeface="Arial"/>
              </a:rPr>
              <a:t>Veteran </a:t>
            </a:r>
            <a:r>
              <a:rPr sz="2600" dirty="0">
                <a:latin typeface="Arial"/>
                <a:cs typeface="Arial"/>
              </a:rPr>
              <a:t>(includes active duty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personnel)</a:t>
            </a:r>
          </a:p>
          <a:p>
            <a:pPr marL="355600" indent="-342900">
              <a:spcBef>
                <a:spcPts val="7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Working </a:t>
            </a:r>
            <a:r>
              <a:rPr sz="2600" dirty="0">
                <a:latin typeface="Arial"/>
                <a:cs typeface="Arial"/>
              </a:rPr>
              <a:t>on graduate level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degree</a:t>
            </a:r>
          </a:p>
          <a:p>
            <a:pPr marL="355600" indent="-342900">
              <a:spcBef>
                <a:spcPts val="68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Emancipated minor in legal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guardianship</a:t>
            </a:r>
          </a:p>
          <a:p>
            <a:pPr marL="355600" marR="281305" indent="-342900">
              <a:lnSpc>
                <a:spcPts val="2810"/>
              </a:lnSpc>
              <a:spcBef>
                <a:spcPts val="104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Orphan, in foster care or ward of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court at  anytime when student was age 13 or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older</a:t>
            </a:r>
          </a:p>
          <a:p>
            <a:pPr marL="355600" indent="-342900">
              <a:spcBef>
                <a:spcPts val="65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Have legal dependents other </a:t>
            </a:r>
            <a:r>
              <a:rPr sz="2600" spc="-5" dirty="0">
                <a:latin typeface="Arial"/>
                <a:cs typeface="Arial"/>
              </a:rPr>
              <a:t>than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spouse</a:t>
            </a:r>
          </a:p>
          <a:p>
            <a:pPr marL="355600" indent="-342900">
              <a:spcBef>
                <a:spcPts val="68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Student deemed homeless by proper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authority</a:t>
            </a:r>
          </a:p>
          <a:p>
            <a:pPr marL="355600" indent="-342900">
              <a:spcBef>
                <a:spcPts val="68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65" dirty="0">
                <a:latin typeface="Arial"/>
                <a:cs typeface="Arial"/>
              </a:rPr>
              <a:t>(PA </a:t>
            </a:r>
            <a:r>
              <a:rPr sz="2600" dirty="0">
                <a:latin typeface="Arial"/>
                <a:cs typeface="Arial"/>
              </a:rPr>
              <a:t>State Grant status can be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different)</a:t>
            </a:r>
            <a:endParaRPr sz="26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3850" y="3041780"/>
            <a:ext cx="2449414" cy="2192692"/>
            <a:chOff x="6705600" y="533400"/>
            <a:chExt cx="1676400" cy="1676400"/>
          </a:xfrm>
        </p:grpSpPr>
        <p:sp>
          <p:nvSpPr>
            <p:cNvPr id="5" name="object 5"/>
            <p:cNvSpPr/>
            <p:nvPr/>
          </p:nvSpPr>
          <p:spPr>
            <a:xfrm>
              <a:off x="6705600" y="533400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6" y="1326"/>
                  </a:lnTo>
                  <a:lnTo>
                    <a:pt x="743769" y="5260"/>
                  </a:lnTo>
                  <a:lnTo>
                    <a:pt x="697668" y="11729"/>
                  </a:lnTo>
                  <a:lnTo>
                    <a:pt x="652405" y="20664"/>
                  </a:lnTo>
                  <a:lnTo>
                    <a:pt x="608050" y="31993"/>
                  </a:lnTo>
                  <a:lnTo>
                    <a:pt x="564674" y="45645"/>
                  </a:lnTo>
                  <a:lnTo>
                    <a:pt x="522348" y="61551"/>
                  </a:lnTo>
                  <a:lnTo>
                    <a:pt x="481142" y="79638"/>
                  </a:lnTo>
                  <a:lnTo>
                    <a:pt x="441128" y="99837"/>
                  </a:lnTo>
                  <a:lnTo>
                    <a:pt x="402376" y="122076"/>
                  </a:lnTo>
                  <a:lnTo>
                    <a:pt x="364956" y="146285"/>
                  </a:lnTo>
                  <a:lnTo>
                    <a:pt x="328940" y="172393"/>
                  </a:lnTo>
                  <a:lnTo>
                    <a:pt x="294399" y="200329"/>
                  </a:lnTo>
                  <a:lnTo>
                    <a:pt x="261403" y="230023"/>
                  </a:lnTo>
                  <a:lnTo>
                    <a:pt x="230023" y="261403"/>
                  </a:lnTo>
                  <a:lnTo>
                    <a:pt x="200329" y="294399"/>
                  </a:lnTo>
                  <a:lnTo>
                    <a:pt x="172393" y="328940"/>
                  </a:lnTo>
                  <a:lnTo>
                    <a:pt x="146285" y="364956"/>
                  </a:lnTo>
                  <a:lnTo>
                    <a:pt x="122076" y="402376"/>
                  </a:lnTo>
                  <a:lnTo>
                    <a:pt x="99837" y="441128"/>
                  </a:lnTo>
                  <a:lnTo>
                    <a:pt x="79638" y="481142"/>
                  </a:lnTo>
                  <a:lnTo>
                    <a:pt x="61551" y="522348"/>
                  </a:lnTo>
                  <a:lnTo>
                    <a:pt x="45645" y="564674"/>
                  </a:lnTo>
                  <a:lnTo>
                    <a:pt x="31993" y="608050"/>
                  </a:lnTo>
                  <a:lnTo>
                    <a:pt x="20664" y="652405"/>
                  </a:lnTo>
                  <a:lnTo>
                    <a:pt x="11729" y="697668"/>
                  </a:lnTo>
                  <a:lnTo>
                    <a:pt x="5260" y="743769"/>
                  </a:lnTo>
                  <a:lnTo>
                    <a:pt x="1326" y="790636"/>
                  </a:lnTo>
                  <a:lnTo>
                    <a:pt x="0" y="838200"/>
                  </a:lnTo>
                  <a:lnTo>
                    <a:pt x="1326" y="885763"/>
                  </a:lnTo>
                  <a:lnTo>
                    <a:pt x="5260" y="932630"/>
                  </a:lnTo>
                  <a:lnTo>
                    <a:pt x="11729" y="978731"/>
                  </a:lnTo>
                  <a:lnTo>
                    <a:pt x="20664" y="1023994"/>
                  </a:lnTo>
                  <a:lnTo>
                    <a:pt x="31993" y="1068349"/>
                  </a:lnTo>
                  <a:lnTo>
                    <a:pt x="45645" y="1111725"/>
                  </a:lnTo>
                  <a:lnTo>
                    <a:pt x="61551" y="1154051"/>
                  </a:lnTo>
                  <a:lnTo>
                    <a:pt x="79638" y="1195257"/>
                  </a:lnTo>
                  <a:lnTo>
                    <a:pt x="99837" y="1235271"/>
                  </a:lnTo>
                  <a:lnTo>
                    <a:pt x="122076" y="1274023"/>
                  </a:lnTo>
                  <a:lnTo>
                    <a:pt x="146285" y="1311443"/>
                  </a:lnTo>
                  <a:lnTo>
                    <a:pt x="172393" y="1347459"/>
                  </a:lnTo>
                  <a:lnTo>
                    <a:pt x="200329" y="1382000"/>
                  </a:lnTo>
                  <a:lnTo>
                    <a:pt x="230023" y="1414996"/>
                  </a:lnTo>
                  <a:lnTo>
                    <a:pt x="261403" y="1446376"/>
                  </a:lnTo>
                  <a:lnTo>
                    <a:pt x="294399" y="1476070"/>
                  </a:lnTo>
                  <a:lnTo>
                    <a:pt x="328940" y="1504006"/>
                  </a:lnTo>
                  <a:lnTo>
                    <a:pt x="364956" y="1530114"/>
                  </a:lnTo>
                  <a:lnTo>
                    <a:pt x="402376" y="1554323"/>
                  </a:lnTo>
                  <a:lnTo>
                    <a:pt x="441128" y="1576562"/>
                  </a:lnTo>
                  <a:lnTo>
                    <a:pt x="481142" y="1596761"/>
                  </a:lnTo>
                  <a:lnTo>
                    <a:pt x="522348" y="1614848"/>
                  </a:lnTo>
                  <a:lnTo>
                    <a:pt x="564674" y="1630754"/>
                  </a:lnTo>
                  <a:lnTo>
                    <a:pt x="608050" y="1644406"/>
                  </a:lnTo>
                  <a:lnTo>
                    <a:pt x="652405" y="1655735"/>
                  </a:lnTo>
                  <a:lnTo>
                    <a:pt x="697668" y="1664670"/>
                  </a:lnTo>
                  <a:lnTo>
                    <a:pt x="743769" y="1671139"/>
                  </a:lnTo>
                  <a:lnTo>
                    <a:pt x="790636" y="1675073"/>
                  </a:lnTo>
                  <a:lnTo>
                    <a:pt x="838200" y="1676400"/>
                  </a:lnTo>
                  <a:lnTo>
                    <a:pt x="885763" y="1675073"/>
                  </a:lnTo>
                  <a:lnTo>
                    <a:pt x="932630" y="1671139"/>
                  </a:lnTo>
                  <a:lnTo>
                    <a:pt x="978731" y="1664670"/>
                  </a:lnTo>
                  <a:lnTo>
                    <a:pt x="1023994" y="1655735"/>
                  </a:lnTo>
                  <a:lnTo>
                    <a:pt x="1068349" y="1644406"/>
                  </a:lnTo>
                  <a:lnTo>
                    <a:pt x="1111725" y="1630754"/>
                  </a:lnTo>
                  <a:lnTo>
                    <a:pt x="1154051" y="1614848"/>
                  </a:lnTo>
                  <a:lnTo>
                    <a:pt x="1195257" y="1596761"/>
                  </a:lnTo>
                  <a:lnTo>
                    <a:pt x="1235271" y="1576562"/>
                  </a:lnTo>
                  <a:lnTo>
                    <a:pt x="1274023" y="1554323"/>
                  </a:lnTo>
                  <a:lnTo>
                    <a:pt x="1311443" y="1530114"/>
                  </a:lnTo>
                  <a:lnTo>
                    <a:pt x="1347459" y="1504006"/>
                  </a:lnTo>
                  <a:lnTo>
                    <a:pt x="1382000" y="1476070"/>
                  </a:lnTo>
                  <a:lnTo>
                    <a:pt x="1414996" y="1446376"/>
                  </a:lnTo>
                  <a:lnTo>
                    <a:pt x="1446376" y="1414996"/>
                  </a:lnTo>
                  <a:lnTo>
                    <a:pt x="1476070" y="1382000"/>
                  </a:lnTo>
                  <a:lnTo>
                    <a:pt x="1504006" y="1347459"/>
                  </a:lnTo>
                  <a:lnTo>
                    <a:pt x="1530114" y="1311443"/>
                  </a:lnTo>
                  <a:lnTo>
                    <a:pt x="1554323" y="1274023"/>
                  </a:lnTo>
                  <a:lnTo>
                    <a:pt x="1576562" y="1235271"/>
                  </a:lnTo>
                  <a:lnTo>
                    <a:pt x="1596761" y="1195257"/>
                  </a:lnTo>
                  <a:lnTo>
                    <a:pt x="1614848" y="1154051"/>
                  </a:lnTo>
                  <a:lnTo>
                    <a:pt x="1630754" y="1111725"/>
                  </a:lnTo>
                  <a:lnTo>
                    <a:pt x="1644406" y="1068349"/>
                  </a:lnTo>
                  <a:lnTo>
                    <a:pt x="1655735" y="1023994"/>
                  </a:lnTo>
                  <a:lnTo>
                    <a:pt x="1664670" y="978731"/>
                  </a:lnTo>
                  <a:lnTo>
                    <a:pt x="1671139" y="932630"/>
                  </a:lnTo>
                  <a:lnTo>
                    <a:pt x="1675073" y="885763"/>
                  </a:lnTo>
                  <a:lnTo>
                    <a:pt x="1676400" y="838200"/>
                  </a:lnTo>
                  <a:lnTo>
                    <a:pt x="1675073" y="790636"/>
                  </a:lnTo>
                  <a:lnTo>
                    <a:pt x="1671139" y="743769"/>
                  </a:lnTo>
                  <a:lnTo>
                    <a:pt x="1664670" y="697668"/>
                  </a:lnTo>
                  <a:lnTo>
                    <a:pt x="1655735" y="652405"/>
                  </a:lnTo>
                  <a:lnTo>
                    <a:pt x="1644406" y="608050"/>
                  </a:lnTo>
                  <a:lnTo>
                    <a:pt x="1630754" y="564674"/>
                  </a:lnTo>
                  <a:lnTo>
                    <a:pt x="1614848" y="522348"/>
                  </a:lnTo>
                  <a:lnTo>
                    <a:pt x="1596761" y="481142"/>
                  </a:lnTo>
                  <a:lnTo>
                    <a:pt x="1576562" y="441128"/>
                  </a:lnTo>
                  <a:lnTo>
                    <a:pt x="1554323" y="402376"/>
                  </a:lnTo>
                  <a:lnTo>
                    <a:pt x="1530114" y="364956"/>
                  </a:lnTo>
                  <a:lnTo>
                    <a:pt x="1504006" y="328940"/>
                  </a:lnTo>
                  <a:lnTo>
                    <a:pt x="1476070" y="294399"/>
                  </a:lnTo>
                  <a:lnTo>
                    <a:pt x="1446376" y="261403"/>
                  </a:lnTo>
                  <a:lnTo>
                    <a:pt x="1414996" y="230023"/>
                  </a:lnTo>
                  <a:lnTo>
                    <a:pt x="1382000" y="200329"/>
                  </a:lnTo>
                  <a:lnTo>
                    <a:pt x="1347459" y="172393"/>
                  </a:lnTo>
                  <a:lnTo>
                    <a:pt x="1311443" y="146285"/>
                  </a:lnTo>
                  <a:lnTo>
                    <a:pt x="1274023" y="122076"/>
                  </a:lnTo>
                  <a:lnTo>
                    <a:pt x="1235271" y="99837"/>
                  </a:lnTo>
                  <a:lnTo>
                    <a:pt x="1195257" y="79638"/>
                  </a:lnTo>
                  <a:lnTo>
                    <a:pt x="1154051" y="61551"/>
                  </a:lnTo>
                  <a:lnTo>
                    <a:pt x="1111725" y="45645"/>
                  </a:lnTo>
                  <a:lnTo>
                    <a:pt x="1068349" y="31993"/>
                  </a:lnTo>
                  <a:lnTo>
                    <a:pt x="1023994" y="20664"/>
                  </a:lnTo>
                  <a:lnTo>
                    <a:pt x="978731" y="11729"/>
                  </a:lnTo>
                  <a:lnTo>
                    <a:pt x="932630" y="5260"/>
                  </a:lnTo>
                  <a:lnTo>
                    <a:pt x="885763" y="1326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80936" y="896111"/>
              <a:ext cx="1156246" cy="10850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37210"/>
            <a:ext cx="601980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Create </a:t>
            </a:r>
            <a:r>
              <a:rPr sz="4000" b="1" spc="-65" dirty="0"/>
              <a:t>Your </a:t>
            </a:r>
            <a:r>
              <a:rPr sz="4000" b="1" spc="-5" dirty="0"/>
              <a:t>FSA ID</a:t>
            </a:r>
            <a:r>
              <a:rPr sz="4000" b="1" spc="-290" dirty="0"/>
              <a:t> </a:t>
            </a:r>
            <a:r>
              <a:rPr sz="4000" b="1" spc="-5" dirty="0"/>
              <a:t>Accounts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1671905"/>
            <a:ext cx="4788535" cy="2846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3530" indent="-342900">
              <a:spcBef>
                <a:spcPts val="10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 student applying for aid and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  parent providing information on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spc="-25" dirty="0">
                <a:latin typeface="Arial"/>
                <a:cs typeface="Arial"/>
              </a:rPr>
              <a:t>FAFSA </a:t>
            </a:r>
            <a:r>
              <a:rPr sz="2000" dirty="0">
                <a:latin typeface="Arial"/>
                <a:cs typeface="Arial"/>
              </a:rPr>
              <a:t>need to create an </a:t>
            </a:r>
            <a:r>
              <a:rPr sz="2000" spc="-5" dirty="0">
                <a:latin typeface="Arial"/>
                <a:cs typeface="Arial"/>
              </a:rPr>
              <a:t>FSA ID </a:t>
            </a:r>
            <a:r>
              <a:rPr sz="2000" dirty="0">
                <a:latin typeface="Arial"/>
                <a:cs typeface="Arial"/>
              </a:rPr>
              <a:t>at  </a:t>
            </a:r>
            <a:r>
              <a:rPr sz="2000" spc="-10" dirty="0">
                <a:latin typeface="Arial"/>
                <a:cs typeface="Arial"/>
              </a:rPr>
              <a:t>studentaid.gov.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Create prior to completing the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FAFSA.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100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Legal signature for student and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parent.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Provides access to </a:t>
            </a:r>
            <a:r>
              <a:rPr sz="2000" spc="-25" dirty="0">
                <a:latin typeface="Arial"/>
                <a:cs typeface="Arial"/>
              </a:rPr>
              <a:t>FAFSA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Federal</a:t>
            </a:r>
            <a:endParaRPr sz="2000">
              <a:latin typeface="Arial"/>
              <a:cs typeface="Arial"/>
            </a:endParaRPr>
          </a:p>
          <a:p>
            <a:pPr marL="355600"/>
            <a:r>
              <a:rPr sz="2000" dirty="0">
                <a:latin typeface="Arial"/>
                <a:cs typeface="Arial"/>
              </a:rPr>
              <a:t>Student </a:t>
            </a:r>
            <a:r>
              <a:rPr sz="2000" spc="-5" dirty="0">
                <a:latin typeface="Arial"/>
                <a:cs typeface="Arial"/>
              </a:rPr>
              <a:t>Aid </a:t>
            </a:r>
            <a:r>
              <a:rPr sz="2000" dirty="0">
                <a:latin typeface="Arial"/>
                <a:cs typeface="Arial"/>
              </a:rPr>
              <a:t>online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4618736"/>
            <a:ext cx="45720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After </a:t>
            </a:r>
            <a:r>
              <a:rPr sz="2000" b="1" spc="-5" dirty="0">
                <a:solidFill>
                  <a:srgbClr val="92278F"/>
                </a:solidFill>
                <a:latin typeface="Arial"/>
                <a:cs typeface="Arial"/>
              </a:rPr>
              <a:t>verifying, </a:t>
            </a: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92278F"/>
                </a:solidFill>
                <a:latin typeface="Arial"/>
                <a:cs typeface="Arial"/>
              </a:rPr>
              <a:t>mobile </a:t>
            </a: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phone  number can be used as the</a:t>
            </a:r>
            <a:r>
              <a:rPr sz="2000" b="1" spc="-114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username  to</a:t>
            </a:r>
            <a:r>
              <a:rPr sz="2000" b="1" spc="-2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2278F"/>
                </a:solidFill>
                <a:latin typeface="Arial"/>
                <a:cs typeface="Arial"/>
              </a:rPr>
              <a:t>login.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6471" y="1753617"/>
            <a:ext cx="2277110" cy="597535"/>
          </a:xfrm>
          <a:custGeom>
            <a:avLst/>
            <a:gdLst/>
            <a:ahLst/>
            <a:cxnLst/>
            <a:rect l="l" t="t" r="r" b="b"/>
            <a:pathLst>
              <a:path w="2277109" h="597535">
                <a:moveTo>
                  <a:pt x="2177287" y="0"/>
                </a:moveTo>
                <a:lnTo>
                  <a:pt x="99567" y="0"/>
                </a:lnTo>
                <a:lnTo>
                  <a:pt x="60811" y="7824"/>
                </a:lnTo>
                <a:lnTo>
                  <a:pt x="29162" y="29162"/>
                </a:lnTo>
                <a:lnTo>
                  <a:pt x="7824" y="60811"/>
                </a:lnTo>
                <a:lnTo>
                  <a:pt x="0" y="99568"/>
                </a:lnTo>
                <a:lnTo>
                  <a:pt x="0" y="497586"/>
                </a:lnTo>
                <a:lnTo>
                  <a:pt x="7824" y="536322"/>
                </a:lnTo>
                <a:lnTo>
                  <a:pt x="29162" y="567928"/>
                </a:lnTo>
                <a:lnTo>
                  <a:pt x="60811" y="589222"/>
                </a:lnTo>
                <a:lnTo>
                  <a:pt x="99567" y="597026"/>
                </a:lnTo>
                <a:lnTo>
                  <a:pt x="2177287" y="597026"/>
                </a:lnTo>
                <a:lnTo>
                  <a:pt x="2216044" y="589222"/>
                </a:lnTo>
                <a:lnTo>
                  <a:pt x="2247693" y="567928"/>
                </a:lnTo>
                <a:lnTo>
                  <a:pt x="2269031" y="536322"/>
                </a:lnTo>
                <a:lnTo>
                  <a:pt x="2276855" y="497586"/>
                </a:lnTo>
                <a:lnTo>
                  <a:pt x="2276855" y="99568"/>
                </a:lnTo>
                <a:lnTo>
                  <a:pt x="2269031" y="60811"/>
                </a:lnTo>
                <a:lnTo>
                  <a:pt x="2247693" y="29162"/>
                </a:lnTo>
                <a:lnTo>
                  <a:pt x="2216044" y="7824"/>
                </a:lnTo>
                <a:lnTo>
                  <a:pt x="2177287" y="0"/>
                </a:lnTo>
                <a:close/>
              </a:path>
            </a:pathLst>
          </a:custGeom>
          <a:solidFill>
            <a:srgbClr val="007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14107" y="1890142"/>
            <a:ext cx="1023619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Userna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86471" y="2380615"/>
            <a:ext cx="2277110" cy="597535"/>
          </a:xfrm>
          <a:custGeom>
            <a:avLst/>
            <a:gdLst/>
            <a:ahLst/>
            <a:cxnLst/>
            <a:rect l="l" t="t" r="r" b="b"/>
            <a:pathLst>
              <a:path w="2277109" h="597535">
                <a:moveTo>
                  <a:pt x="2177287" y="0"/>
                </a:moveTo>
                <a:lnTo>
                  <a:pt x="99567" y="0"/>
                </a:lnTo>
                <a:lnTo>
                  <a:pt x="60811" y="7804"/>
                </a:lnTo>
                <a:lnTo>
                  <a:pt x="29162" y="29098"/>
                </a:lnTo>
                <a:lnTo>
                  <a:pt x="7824" y="60704"/>
                </a:lnTo>
                <a:lnTo>
                  <a:pt x="0" y="99440"/>
                </a:lnTo>
                <a:lnTo>
                  <a:pt x="0" y="497459"/>
                </a:lnTo>
                <a:lnTo>
                  <a:pt x="7824" y="536215"/>
                </a:lnTo>
                <a:lnTo>
                  <a:pt x="29162" y="567864"/>
                </a:lnTo>
                <a:lnTo>
                  <a:pt x="60811" y="589202"/>
                </a:lnTo>
                <a:lnTo>
                  <a:pt x="99567" y="597026"/>
                </a:lnTo>
                <a:lnTo>
                  <a:pt x="2177287" y="597026"/>
                </a:lnTo>
                <a:lnTo>
                  <a:pt x="2216044" y="589202"/>
                </a:lnTo>
                <a:lnTo>
                  <a:pt x="2247693" y="567864"/>
                </a:lnTo>
                <a:lnTo>
                  <a:pt x="2269031" y="536215"/>
                </a:lnTo>
                <a:lnTo>
                  <a:pt x="2276855" y="497459"/>
                </a:lnTo>
                <a:lnTo>
                  <a:pt x="2276855" y="99440"/>
                </a:lnTo>
                <a:lnTo>
                  <a:pt x="2269031" y="60704"/>
                </a:lnTo>
                <a:lnTo>
                  <a:pt x="2247693" y="29098"/>
                </a:lnTo>
                <a:lnTo>
                  <a:pt x="2216044" y="7804"/>
                </a:lnTo>
                <a:lnTo>
                  <a:pt x="2177287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38490" y="2517140"/>
            <a:ext cx="9740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Pass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86471" y="3007487"/>
            <a:ext cx="2277110" cy="597535"/>
          </a:xfrm>
          <a:custGeom>
            <a:avLst/>
            <a:gdLst/>
            <a:ahLst/>
            <a:cxnLst/>
            <a:rect l="l" t="t" r="r" b="b"/>
            <a:pathLst>
              <a:path w="2277109" h="597535">
                <a:moveTo>
                  <a:pt x="2177287" y="0"/>
                </a:moveTo>
                <a:lnTo>
                  <a:pt x="99567" y="0"/>
                </a:lnTo>
                <a:lnTo>
                  <a:pt x="60811" y="7824"/>
                </a:lnTo>
                <a:lnTo>
                  <a:pt x="29162" y="29162"/>
                </a:lnTo>
                <a:lnTo>
                  <a:pt x="7824" y="60811"/>
                </a:lnTo>
                <a:lnTo>
                  <a:pt x="0" y="99567"/>
                </a:lnTo>
                <a:lnTo>
                  <a:pt x="0" y="497586"/>
                </a:lnTo>
                <a:lnTo>
                  <a:pt x="7824" y="536322"/>
                </a:lnTo>
                <a:lnTo>
                  <a:pt x="29162" y="567928"/>
                </a:lnTo>
                <a:lnTo>
                  <a:pt x="60811" y="589222"/>
                </a:lnTo>
                <a:lnTo>
                  <a:pt x="99567" y="597026"/>
                </a:lnTo>
                <a:lnTo>
                  <a:pt x="2177287" y="597026"/>
                </a:lnTo>
                <a:lnTo>
                  <a:pt x="2216044" y="589222"/>
                </a:lnTo>
                <a:lnTo>
                  <a:pt x="2247693" y="567928"/>
                </a:lnTo>
                <a:lnTo>
                  <a:pt x="2269031" y="536322"/>
                </a:lnTo>
                <a:lnTo>
                  <a:pt x="2276855" y="497586"/>
                </a:lnTo>
                <a:lnTo>
                  <a:pt x="2276855" y="99567"/>
                </a:lnTo>
                <a:lnTo>
                  <a:pt x="2269031" y="60811"/>
                </a:lnTo>
                <a:lnTo>
                  <a:pt x="2247693" y="29162"/>
                </a:lnTo>
                <a:lnTo>
                  <a:pt x="2216044" y="7824"/>
                </a:lnTo>
                <a:lnTo>
                  <a:pt x="2177287" y="0"/>
                </a:lnTo>
                <a:close/>
              </a:path>
            </a:pathLst>
          </a:custGeom>
          <a:solidFill>
            <a:srgbClr val="417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22082" y="3144394"/>
            <a:ext cx="14071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sz="17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86471" y="3634486"/>
            <a:ext cx="2277110" cy="597535"/>
          </a:xfrm>
          <a:custGeom>
            <a:avLst/>
            <a:gdLst/>
            <a:ahLst/>
            <a:cxnLst/>
            <a:rect l="l" t="t" r="r" b="b"/>
            <a:pathLst>
              <a:path w="2277109" h="597535">
                <a:moveTo>
                  <a:pt x="2177287" y="0"/>
                </a:moveTo>
                <a:lnTo>
                  <a:pt x="99567" y="0"/>
                </a:lnTo>
                <a:lnTo>
                  <a:pt x="60811" y="7804"/>
                </a:lnTo>
                <a:lnTo>
                  <a:pt x="29162" y="29098"/>
                </a:lnTo>
                <a:lnTo>
                  <a:pt x="7824" y="60704"/>
                </a:lnTo>
                <a:lnTo>
                  <a:pt x="0" y="99440"/>
                </a:lnTo>
                <a:lnTo>
                  <a:pt x="0" y="497458"/>
                </a:lnTo>
                <a:lnTo>
                  <a:pt x="7824" y="536215"/>
                </a:lnTo>
                <a:lnTo>
                  <a:pt x="29162" y="567864"/>
                </a:lnTo>
                <a:lnTo>
                  <a:pt x="60811" y="589202"/>
                </a:lnTo>
                <a:lnTo>
                  <a:pt x="99567" y="597026"/>
                </a:lnTo>
                <a:lnTo>
                  <a:pt x="2177287" y="597026"/>
                </a:lnTo>
                <a:lnTo>
                  <a:pt x="2216044" y="589202"/>
                </a:lnTo>
                <a:lnTo>
                  <a:pt x="2247693" y="567864"/>
                </a:lnTo>
                <a:lnTo>
                  <a:pt x="2269031" y="536215"/>
                </a:lnTo>
                <a:lnTo>
                  <a:pt x="2276855" y="497458"/>
                </a:lnTo>
                <a:lnTo>
                  <a:pt x="2276855" y="99440"/>
                </a:lnTo>
                <a:lnTo>
                  <a:pt x="2269031" y="60704"/>
                </a:lnTo>
                <a:lnTo>
                  <a:pt x="2247693" y="29098"/>
                </a:lnTo>
                <a:lnTo>
                  <a:pt x="2216044" y="7804"/>
                </a:lnTo>
                <a:lnTo>
                  <a:pt x="217728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51039" y="3771392"/>
            <a:ext cx="13481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86471" y="4261359"/>
            <a:ext cx="2277110" cy="597535"/>
          </a:xfrm>
          <a:custGeom>
            <a:avLst/>
            <a:gdLst/>
            <a:ahLst/>
            <a:cxnLst/>
            <a:rect l="l" t="t" r="r" b="b"/>
            <a:pathLst>
              <a:path w="2277109" h="597535">
                <a:moveTo>
                  <a:pt x="2177287" y="0"/>
                </a:moveTo>
                <a:lnTo>
                  <a:pt x="99567" y="0"/>
                </a:lnTo>
                <a:lnTo>
                  <a:pt x="60811" y="7824"/>
                </a:lnTo>
                <a:lnTo>
                  <a:pt x="29162" y="29162"/>
                </a:lnTo>
                <a:lnTo>
                  <a:pt x="7824" y="60811"/>
                </a:lnTo>
                <a:lnTo>
                  <a:pt x="0" y="99568"/>
                </a:lnTo>
                <a:lnTo>
                  <a:pt x="0" y="497586"/>
                </a:lnTo>
                <a:lnTo>
                  <a:pt x="7824" y="536322"/>
                </a:lnTo>
                <a:lnTo>
                  <a:pt x="29162" y="567928"/>
                </a:lnTo>
                <a:lnTo>
                  <a:pt x="60811" y="589222"/>
                </a:lnTo>
                <a:lnTo>
                  <a:pt x="99567" y="597027"/>
                </a:lnTo>
                <a:lnTo>
                  <a:pt x="2177287" y="597027"/>
                </a:lnTo>
                <a:lnTo>
                  <a:pt x="2216044" y="589222"/>
                </a:lnTo>
                <a:lnTo>
                  <a:pt x="2247693" y="567928"/>
                </a:lnTo>
                <a:lnTo>
                  <a:pt x="2269031" y="536322"/>
                </a:lnTo>
                <a:lnTo>
                  <a:pt x="2276855" y="497586"/>
                </a:lnTo>
                <a:lnTo>
                  <a:pt x="2276855" y="99568"/>
                </a:lnTo>
                <a:lnTo>
                  <a:pt x="2269031" y="60811"/>
                </a:lnTo>
                <a:lnTo>
                  <a:pt x="2247693" y="29162"/>
                </a:lnTo>
                <a:lnTo>
                  <a:pt x="2216044" y="7824"/>
                </a:lnTo>
                <a:lnTo>
                  <a:pt x="2177287" y="0"/>
                </a:lnTo>
                <a:close/>
              </a:path>
            </a:pathLst>
          </a:custGeom>
          <a:solidFill>
            <a:srgbClr val="B12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05673" y="4398391"/>
            <a:ext cx="18389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86471" y="4888358"/>
            <a:ext cx="2277110" cy="597535"/>
          </a:xfrm>
          <a:custGeom>
            <a:avLst/>
            <a:gdLst/>
            <a:ahLst/>
            <a:cxnLst/>
            <a:rect l="l" t="t" r="r" b="b"/>
            <a:pathLst>
              <a:path w="2277109" h="597535">
                <a:moveTo>
                  <a:pt x="2177287" y="0"/>
                </a:moveTo>
                <a:lnTo>
                  <a:pt x="99567" y="0"/>
                </a:lnTo>
                <a:lnTo>
                  <a:pt x="60811" y="7804"/>
                </a:lnTo>
                <a:lnTo>
                  <a:pt x="29162" y="29098"/>
                </a:lnTo>
                <a:lnTo>
                  <a:pt x="7824" y="60704"/>
                </a:lnTo>
                <a:lnTo>
                  <a:pt x="0" y="99441"/>
                </a:lnTo>
                <a:lnTo>
                  <a:pt x="0" y="497459"/>
                </a:lnTo>
                <a:lnTo>
                  <a:pt x="7824" y="536215"/>
                </a:lnTo>
                <a:lnTo>
                  <a:pt x="29162" y="567864"/>
                </a:lnTo>
                <a:lnTo>
                  <a:pt x="60811" y="589202"/>
                </a:lnTo>
                <a:lnTo>
                  <a:pt x="99567" y="597027"/>
                </a:lnTo>
                <a:lnTo>
                  <a:pt x="2177287" y="597027"/>
                </a:lnTo>
                <a:lnTo>
                  <a:pt x="2216044" y="589202"/>
                </a:lnTo>
                <a:lnTo>
                  <a:pt x="2247693" y="567864"/>
                </a:lnTo>
                <a:lnTo>
                  <a:pt x="2269031" y="536215"/>
                </a:lnTo>
                <a:lnTo>
                  <a:pt x="2276855" y="497459"/>
                </a:lnTo>
                <a:lnTo>
                  <a:pt x="2276855" y="99441"/>
                </a:lnTo>
                <a:lnTo>
                  <a:pt x="2269031" y="60704"/>
                </a:lnTo>
                <a:lnTo>
                  <a:pt x="2247693" y="29098"/>
                </a:lnTo>
                <a:lnTo>
                  <a:pt x="2216044" y="7804"/>
                </a:lnTo>
                <a:lnTo>
                  <a:pt x="2177287" y="0"/>
                </a:lnTo>
                <a:close/>
              </a:path>
            </a:pathLst>
          </a:custGeom>
          <a:solidFill>
            <a:srgbClr val="004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99222" y="4913757"/>
            <a:ext cx="1454785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41630" marR="5080" indent="-329565">
              <a:lnSpc>
                <a:spcPts val="1750"/>
              </a:lnSpc>
              <a:spcBef>
                <a:spcPts val="4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Security  Number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37210"/>
            <a:ext cx="271780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/>
              <a:t>FAFSA</a:t>
            </a:r>
            <a:r>
              <a:rPr sz="4000" b="1" spc="-185" dirty="0"/>
              <a:t> </a:t>
            </a:r>
            <a:r>
              <a:rPr sz="4000" b="1" spc="-5" dirty="0"/>
              <a:t>Steps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495914"/>
            <a:ext cx="4676140" cy="325345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527685" indent="-515620">
              <a:spcBef>
                <a:spcPts val="1770"/>
              </a:spcBef>
              <a:buClr>
                <a:srgbClr val="92278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Login – </a:t>
            </a:r>
            <a:r>
              <a:rPr sz="2800" dirty="0">
                <a:latin typeface="Arial"/>
                <a:cs typeface="Arial"/>
              </a:rPr>
              <a:t>student </a:t>
            </a:r>
            <a:r>
              <a:rPr sz="2800" spc="-5" dirty="0">
                <a:latin typeface="Arial"/>
                <a:cs typeface="Arial"/>
              </a:rPr>
              <a:t>or parent</a:t>
            </a:r>
            <a:endParaRPr sz="2800" dirty="0">
              <a:latin typeface="Arial"/>
              <a:cs typeface="Arial"/>
            </a:endParaRPr>
          </a:p>
          <a:p>
            <a:pPr marL="527685" indent="-515620">
              <a:spcBef>
                <a:spcPts val="1670"/>
              </a:spcBef>
              <a:buClr>
                <a:srgbClr val="92278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Disclaimer – select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accept</a:t>
            </a:r>
            <a:endParaRPr sz="2800" dirty="0">
              <a:latin typeface="Arial"/>
              <a:cs typeface="Arial"/>
            </a:endParaRPr>
          </a:p>
          <a:p>
            <a:pPr marL="527685" indent="-515620">
              <a:spcBef>
                <a:spcPts val="1680"/>
              </a:spcBef>
              <a:buClr>
                <a:srgbClr val="92278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Application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Year</a:t>
            </a:r>
            <a:endParaRPr sz="2800" dirty="0">
              <a:latin typeface="Arial"/>
              <a:cs typeface="Arial"/>
            </a:endParaRPr>
          </a:p>
          <a:p>
            <a:pPr marL="527685" indent="-515620">
              <a:spcBef>
                <a:spcPts val="1670"/>
              </a:spcBef>
              <a:buClr>
                <a:srgbClr val="92278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Save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Key</a:t>
            </a:r>
            <a:endParaRPr sz="2800" dirty="0">
              <a:latin typeface="Arial"/>
              <a:cs typeface="Arial"/>
            </a:endParaRPr>
          </a:p>
          <a:p>
            <a:pPr marL="527685" indent="-515620">
              <a:spcBef>
                <a:spcPts val="1670"/>
              </a:spcBef>
              <a:buClr>
                <a:srgbClr val="92278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62038" y="5904722"/>
            <a:ext cx="2743200" cy="318036"/>
          </a:xfrm>
          <a:prstGeom prst="rect">
            <a:avLst/>
          </a:prstGeom>
          <a:solidFill>
            <a:srgbClr val="E64E22"/>
          </a:solidFill>
        </p:spPr>
        <p:txBody>
          <a:bodyPr vert="horz" wrap="square" lIns="0" tIns="132080" rIns="0" bIns="0" rtlCol="0">
            <a:spAutoFit/>
          </a:bodyPr>
          <a:lstStyle/>
          <a:p>
            <a:pPr marL="635" algn="ctr">
              <a:spcBef>
                <a:spcPts val="104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Confirmation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2038" y="5185799"/>
            <a:ext cx="2743200" cy="728345"/>
          </a:xfrm>
          <a:custGeom>
            <a:avLst/>
            <a:gdLst/>
            <a:ahLst/>
            <a:cxnLst/>
            <a:rect l="l" t="t" r="r" b="b"/>
            <a:pathLst>
              <a:path w="2743200" h="728345">
                <a:moveTo>
                  <a:pt x="2743200" y="0"/>
                </a:moveTo>
                <a:lnTo>
                  <a:pt x="0" y="0"/>
                </a:lnTo>
                <a:lnTo>
                  <a:pt x="0" y="473227"/>
                </a:lnTo>
                <a:lnTo>
                  <a:pt x="1280541" y="473227"/>
                </a:lnTo>
                <a:lnTo>
                  <a:pt x="1280541" y="546214"/>
                </a:lnTo>
                <a:lnTo>
                  <a:pt x="1189481" y="546214"/>
                </a:lnTo>
                <a:lnTo>
                  <a:pt x="1371600" y="728268"/>
                </a:lnTo>
                <a:lnTo>
                  <a:pt x="1553718" y="546214"/>
                </a:lnTo>
                <a:lnTo>
                  <a:pt x="1462658" y="546214"/>
                </a:lnTo>
                <a:lnTo>
                  <a:pt x="1462658" y="473227"/>
                </a:lnTo>
                <a:lnTo>
                  <a:pt x="2743200" y="473227"/>
                </a:lnTo>
                <a:lnTo>
                  <a:pt x="2743200" y="0"/>
                </a:lnTo>
                <a:close/>
              </a:path>
            </a:pathLst>
          </a:custGeom>
          <a:solidFill>
            <a:srgbClr val="004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62139" y="5401183"/>
            <a:ext cx="1146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Sign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62038" y="4457454"/>
            <a:ext cx="2743200" cy="728345"/>
          </a:xfrm>
          <a:custGeom>
            <a:avLst/>
            <a:gdLst/>
            <a:ahLst/>
            <a:cxnLst/>
            <a:rect l="l" t="t" r="r" b="b"/>
            <a:pathLst>
              <a:path w="2743200" h="728345">
                <a:moveTo>
                  <a:pt x="2743200" y="0"/>
                </a:moveTo>
                <a:lnTo>
                  <a:pt x="0" y="0"/>
                </a:lnTo>
                <a:lnTo>
                  <a:pt x="0" y="473202"/>
                </a:lnTo>
                <a:lnTo>
                  <a:pt x="1280541" y="473202"/>
                </a:lnTo>
                <a:lnTo>
                  <a:pt x="1280541" y="546227"/>
                </a:lnTo>
                <a:lnTo>
                  <a:pt x="1189481" y="546227"/>
                </a:lnTo>
                <a:lnTo>
                  <a:pt x="1371600" y="728218"/>
                </a:lnTo>
                <a:lnTo>
                  <a:pt x="1553718" y="546227"/>
                </a:lnTo>
                <a:lnTo>
                  <a:pt x="1462658" y="546227"/>
                </a:lnTo>
                <a:lnTo>
                  <a:pt x="1462658" y="473202"/>
                </a:lnTo>
                <a:lnTo>
                  <a:pt x="2743200" y="473202"/>
                </a:lnTo>
                <a:lnTo>
                  <a:pt x="2743200" y="0"/>
                </a:lnTo>
                <a:close/>
              </a:path>
            </a:pathLst>
          </a:custGeom>
          <a:solidFill>
            <a:srgbClr val="B12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12785" y="4679695"/>
            <a:ext cx="14439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62038" y="3724649"/>
            <a:ext cx="2743200" cy="728345"/>
          </a:xfrm>
          <a:custGeom>
            <a:avLst/>
            <a:gdLst/>
            <a:ahLst/>
            <a:cxnLst/>
            <a:rect l="l" t="t" r="r" b="b"/>
            <a:pathLst>
              <a:path w="2743200" h="728345">
                <a:moveTo>
                  <a:pt x="2743200" y="0"/>
                </a:moveTo>
                <a:lnTo>
                  <a:pt x="0" y="0"/>
                </a:lnTo>
                <a:lnTo>
                  <a:pt x="0" y="473201"/>
                </a:lnTo>
                <a:lnTo>
                  <a:pt x="1280541" y="473201"/>
                </a:lnTo>
                <a:lnTo>
                  <a:pt x="1280541" y="546100"/>
                </a:lnTo>
                <a:lnTo>
                  <a:pt x="1189481" y="546100"/>
                </a:lnTo>
                <a:lnTo>
                  <a:pt x="1371600" y="728217"/>
                </a:lnTo>
                <a:lnTo>
                  <a:pt x="1553718" y="546100"/>
                </a:lnTo>
                <a:lnTo>
                  <a:pt x="1462658" y="546100"/>
                </a:lnTo>
                <a:lnTo>
                  <a:pt x="1462658" y="473201"/>
                </a:lnTo>
                <a:lnTo>
                  <a:pt x="2743200" y="473201"/>
                </a:lnTo>
                <a:lnTo>
                  <a:pt x="27432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59066" y="3958590"/>
            <a:ext cx="1551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Parent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Demo-graphics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62038" y="2976198"/>
            <a:ext cx="2743200" cy="728345"/>
          </a:xfrm>
          <a:custGeom>
            <a:avLst/>
            <a:gdLst/>
            <a:ahLst/>
            <a:cxnLst/>
            <a:rect l="l" t="t" r="r" b="b"/>
            <a:pathLst>
              <a:path w="2743200" h="728345">
                <a:moveTo>
                  <a:pt x="2743200" y="0"/>
                </a:moveTo>
                <a:lnTo>
                  <a:pt x="0" y="0"/>
                </a:lnTo>
                <a:lnTo>
                  <a:pt x="0" y="473075"/>
                </a:lnTo>
                <a:lnTo>
                  <a:pt x="1280541" y="473075"/>
                </a:lnTo>
                <a:lnTo>
                  <a:pt x="1280541" y="546100"/>
                </a:lnTo>
                <a:lnTo>
                  <a:pt x="1189481" y="546100"/>
                </a:lnTo>
                <a:lnTo>
                  <a:pt x="1371600" y="728218"/>
                </a:lnTo>
                <a:lnTo>
                  <a:pt x="1553718" y="546100"/>
                </a:lnTo>
                <a:lnTo>
                  <a:pt x="1462658" y="546100"/>
                </a:lnTo>
                <a:lnTo>
                  <a:pt x="1462658" y="473075"/>
                </a:lnTo>
                <a:lnTo>
                  <a:pt x="2743200" y="473075"/>
                </a:lnTo>
                <a:lnTo>
                  <a:pt x="2743200" y="0"/>
                </a:lnTo>
                <a:close/>
              </a:path>
            </a:pathLst>
          </a:custGeom>
          <a:solidFill>
            <a:srgbClr val="417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56601" y="3237103"/>
            <a:ext cx="1356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Dependency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62038" y="2245308"/>
            <a:ext cx="2743200" cy="728345"/>
          </a:xfrm>
          <a:custGeom>
            <a:avLst/>
            <a:gdLst/>
            <a:ahLst/>
            <a:cxnLst/>
            <a:rect l="l" t="t" r="r" b="b"/>
            <a:pathLst>
              <a:path w="2743200" h="728344">
                <a:moveTo>
                  <a:pt x="2743200" y="0"/>
                </a:moveTo>
                <a:lnTo>
                  <a:pt x="0" y="0"/>
                </a:lnTo>
                <a:lnTo>
                  <a:pt x="0" y="473201"/>
                </a:lnTo>
                <a:lnTo>
                  <a:pt x="1280541" y="473201"/>
                </a:lnTo>
                <a:lnTo>
                  <a:pt x="1280541" y="546226"/>
                </a:lnTo>
                <a:lnTo>
                  <a:pt x="1189481" y="546226"/>
                </a:lnTo>
                <a:lnTo>
                  <a:pt x="1371600" y="728344"/>
                </a:lnTo>
                <a:lnTo>
                  <a:pt x="1553718" y="546226"/>
                </a:lnTo>
                <a:lnTo>
                  <a:pt x="1462658" y="546226"/>
                </a:lnTo>
                <a:lnTo>
                  <a:pt x="1462658" y="473201"/>
                </a:lnTo>
                <a:lnTo>
                  <a:pt x="2743200" y="473201"/>
                </a:lnTo>
                <a:lnTo>
                  <a:pt x="274320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52613" y="2515870"/>
            <a:ext cx="11620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62038" y="1485514"/>
            <a:ext cx="2743200" cy="728345"/>
          </a:xfrm>
          <a:custGeom>
            <a:avLst/>
            <a:gdLst/>
            <a:ahLst/>
            <a:cxnLst/>
            <a:rect l="l" t="t" r="r" b="b"/>
            <a:pathLst>
              <a:path w="2743200" h="728344">
                <a:moveTo>
                  <a:pt x="2743200" y="0"/>
                </a:moveTo>
                <a:lnTo>
                  <a:pt x="0" y="0"/>
                </a:lnTo>
                <a:lnTo>
                  <a:pt x="0" y="473201"/>
                </a:lnTo>
                <a:lnTo>
                  <a:pt x="1280541" y="473201"/>
                </a:lnTo>
                <a:lnTo>
                  <a:pt x="1280541" y="546226"/>
                </a:lnTo>
                <a:lnTo>
                  <a:pt x="1189481" y="546226"/>
                </a:lnTo>
                <a:lnTo>
                  <a:pt x="1371600" y="728218"/>
                </a:lnTo>
                <a:lnTo>
                  <a:pt x="1553718" y="546226"/>
                </a:lnTo>
                <a:lnTo>
                  <a:pt x="1462658" y="546226"/>
                </a:lnTo>
                <a:lnTo>
                  <a:pt x="1462658" y="473201"/>
                </a:lnTo>
                <a:lnTo>
                  <a:pt x="2743200" y="473201"/>
                </a:lnTo>
                <a:lnTo>
                  <a:pt x="2743200" y="0"/>
                </a:lnTo>
                <a:close/>
              </a:path>
            </a:pathLst>
          </a:custGeom>
          <a:solidFill>
            <a:srgbClr val="007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20965" y="1794509"/>
            <a:ext cx="1629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Demo-graphics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914400"/>
            <a:ext cx="5638800" cy="4754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102" y="198289"/>
            <a:ext cx="12084698" cy="1108508"/>
          </a:xfrm>
          <a:prstGeom prst="rect">
            <a:avLst/>
          </a:prstGeom>
        </p:spPr>
        <p:txBody>
          <a:bodyPr vert="horz" wrap="square" lIns="0" tIns="122427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35" dirty="0"/>
              <a:t>FAFSA </a:t>
            </a:r>
            <a:r>
              <a:rPr sz="3200" b="1" dirty="0"/>
              <a:t>(Free </a:t>
            </a:r>
            <a:r>
              <a:rPr sz="3200" b="1" spc="-5" dirty="0"/>
              <a:t>Application for Federal Student </a:t>
            </a:r>
            <a:r>
              <a:rPr sz="3200" b="1" dirty="0"/>
              <a:t>Aid)</a:t>
            </a:r>
            <a:r>
              <a:rPr sz="3200" b="1" spc="-200" dirty="0"/>
              <a:t> </a:t>
            </a:r>
            <a:br>
              <a:rPr lang="en-US" sz="3200" b="1" spc="-200" dirty="0"/>
            </a:br>
            <a:r>
              <a:rPr sz="3200" b="1" dirty="0"/>
              <a:t>–  </a:t>
            </a:r>
            <a:r>
              <a:rPr sz="3200" b="1" spc="-5" dirty="0"/>
              <a:t>Studentaid.gov</a:t>
            </a:r>
            <a:endParaRPr sz="32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066801" y="1669543"/>
            <a:ext cx="4675912" cy="33209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0485" indent="-342900">
              <a:spcBef>
                <a:spcPts val="9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The </a:t>
            </a:r>
            <a:r>
              <a:rPr sz="2200" spc="-30" dirty="0">
                <a:latin typeface="Arial"/>
                <a:cs typeface="Arial"/>
              </a:rPr>
              <a:t>FAFSA </a:t>
            </a:r>
            <a:r>
              <a:rPr sz="2200" spc="-5" dirty="0">
                <a:latin typeface="Arial"/>
                <a:cs typeface="Arial"/>
              </a:rPr>
              <a:t>is the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primary  federal form for financial  assistance to attend  postsecondary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school.</a:t>
            </a:r>
            <a:endParaRPr sz="2200" dirty="0">
              <a:latin typeface="Arial"/>
              <a:cs typeface="Arial"/>
            </a:endParaRPr>
          </a:p>
          <a:p>
            <a:pPr marL="355600" marR="347980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Must file a </a:t>
            </a:r>
            <a:r>
              <a:rPr sz="2200" spc="-30" dirty="0">
                <a:latin typeface="Arial"/>
                <a:cs typeface="Arial"/>
              </a:rPr>
              <a:t>FAFSA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each  year a student attends  school to be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eligible.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File online – Fast,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Secure,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ts val="2635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SKIP LOGIC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ts val="2875"/>
              </a:lnSpc>
            </a:pPr>
            <a:r>
              <a:rPr sz="2200" spc="-5" dirty="0">
                <a:latin typeface="Arial"/>
                <a:cs typeface="Arial"/>
              </a:rPr>
              <a:t>Built-in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Edits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248401" y="1718345"/>
            <a:ext cx="4406265" cy="5181600"/>
            <a:chOff x="4724400" y="1676400"/>
            <a:chExt cx="4406265" cy="5181600"/>
          </a:xfrm>
        </p:grpSpPr>
        <p:sp>
          <p:nvSpPr>
            <p:cNvPr id="6" name="object 6"/>
            <p:cNvSpPr/>
            <p:nvPr/>
          </p:nvSpPr>
          <p:spPr>
            <a:xfrm>
              <a:off x="4724400" y="1676400"/>
              <a:ext cx="4126611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66304" y="6313930"/>
              <a:ext cx="1363979" cy="5440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81417" y="3657600"/>
              <a:ext cx="1333500" cy="2667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37210"/>
            <a:ext cx="537845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/>
              <a:t>FAFSA </a:t>
            </a:r>
            <a:r>
              <a:rPr sz="4000" b="1" spc="-5" dirty="0"/>
              <a:t>– School</a:t>
            </a:r>
            <a:r>
              <a:rPr sz="4000" b="1" spc="-120" dirty="0"/>
              <a:t> </a:t>
            </a:r>
            <a:r>
              <a:rPr sz="4000" b="1" spc="-5" dirty="0"/>
              <a:t>Selection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755140" y="1344448"/>
            <a:ext cx="3442970" cy="455993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indent="-342900">
              <a:spcBef>
                <a:spcPts val="11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List more than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one!</a:t>
            </a:r>
            <a:endParaRPr sz="2200">
              <a:latin typeface="Arial"/>
              <a:cs typeface="Arial"/>
            </a:endParaRPr>
          </a:p>
          <a:p>
            <a:pPr marL="355600" marR="52069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Only schools that are  listed will be able to see  your </a:t>
            </a:r>
            <a:r>
              <a:rPr sz="2200" spc="-30" dirty="0">
                <a:latin typeface="Arial"/>
                <a:cs typeface="Arial"/>
              </a:rPr>
              <a:t>FAFSA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information.</a:t>
            </a:r>
            <a:endParaRPr sz="2200">
              <a:latin typeface="Arial"/>
              <a:cs typeface="Arial"/>
            </a:endParaRPr>
          </a:p>
          <a:p>
            <a:pPr marL="355600" marR="76835" indent="-342900" algn="just"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solidFill>
                  <a:srgbClr val="92278F"/>
                </a:solidFill>
                <a:latin typeface="Arial"/>
                <a:cs typeface="Arial"/>
              </a:rPr>
              <a:t>Students can list up to  10 colleges at a time –  Schools can be added  or deleted at any</a:t>
            </a:r>
            <a:r>
              <a:rPr sz="2200" b="1" spc="3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2278F"/>
                </a:solidFill>
                <a:latin typeface="Arial"/>
                <a:cs typeface="Arial"/>
              </a:rPr>
              <a:t>time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Once the final school  choice is made, students  should update their </a:t>
            </a:r>
            <a:r>
              <a:rPr sz="2200" spc="-90" dirty="0">
                <a:latin typeface="Arial"/>
                <a:cs typeface="Arial"/>
              </a:rPr>
              <a:t>PA  </a:t>
            </a:r>
            <a:r>
              <a:rPr sz="2200" spc="-5" dirty="0">
                <a:latin typeface="Arial"/>
                <a:cs typeface="Arial"/>
              </a:rPr>
              <a:t>State Grant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record.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98110" y="853110"/>
            <a:ext cx="5714999" cy="5567549"/>
            <a:chOff x="3429000" y="1290446"/>
            <a:chExt cx="5714999" cy="5567549"/>
          </a:xfrm>
        </p:grpSpPr>
        <p:sp>
          <p:nvSpPr>
            <p:cNvPr id="5" name="object 5"/>
            <p:cNvSpPr/>
            <p:nvPr/>
          </p:nvSpPr>
          <p:spPr>
            <a:xfrm>
              <a:off x="3429000" y="1290446"/>
              <a:ext cx="5714999" cy="5567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1000" y="1981200"/>
              <a:ext cx="4648200" cy="2743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6800" y="2124836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0" y="190500"/>
                  </a:moveTo>
                  <a:lnTo>
                    <a:pt x="21455" y="124050"/>
                  </a:lnTo>
                  <a:lnTo>
                    <a:pt x="46820" y="94375"/>
                  </a:lnTo>
                  <a:lnTo>
                    <a:pt x="80652" y="67785"/>
                  </a:lnTo>
                  <a:lnTo>
                    <a:pt x="121982" y="44821"/>
                  </a:lnTo>
                  <a:lnTo>
                    <a:pt x="169841" y="26020"/>
                  </a:lnTo>
                  <a:lnTo>
                    <a:pt x="223259" y="11924"/>
                  </a:lnTo>
                  <a:lnTo>
                    <a:pt x="281268" y="3070"/>
                  </a:lnTo>
                  <a:lnTo>
                    <a:pt x="342900" y="0"/>
                  </a:lnTo>
                  <a:lnTo>
                    <a:pt x="404531" y="3070"/>
                  </a:lnTo>
                  <a:lnTo>
                    <a:pt x="462540" y="11924"/>
                  </a:lnTo>
                  <a:lnTo>
                    <a:pt x="515958" y="26020"/>
                  </a:lnTo>
                  <a:lnTo>
                    <a:pt x="563817" y="44821"/>
                  </a:lnTo>
                  <a:lnTo>
                    <a:pt x="605147" y="67785"/>
                  </a:lnTo>
                  <a:lnTo>
                    <a:pt x="638979" y="94375"/>
                  </a:lnTo>
                  <a:lnTo>
                    <a:pt x="664344" y="124050"/>
                  </a:lnTo>
                  <a:lnTo>
                    <a:pt x="685800" y="190500"/>
                  </a:lnTo>
                  <a:lnTo>
                    <a:pt x="680274" y="224761"/>
                  </a:lnTo>
                  <a:lnTo>
                    <a:pt x="638979" y="286681"/>
                  </a:lnTo>
                  <a:lnTo>
                    <a:pt x="605147" y="313266"/>
                  </a:lnTo>
                  <a:lnTo>
                    <a:pt x="563817" y="336220"/>
                  </a:lnTo>
                  <a:lnTo>
                    <a:pt x="515958" y="355007"/>
                  </a:lnTo>
                  <a:lnTo>
                    <a:pt x="462540" y="369090"/>
                  </a:lnTo>
                  <a:lnTo>
                    <a:pt x="404531" y="377933"/>
                  </a:lnTo>
                  <a:lnTo>
                    <a:pt x="342900" y="381000"/>
                  </a:lnTo>
                  <a:lnTo>
                    <a:pt x="281268" y="377933"/>
                  </a:lnTo>
                  <a:lnTo>
                    <a:pt x="223259" y="369090"/>
                  </a:lnTo>
                  <a:lnTo>
                    <a:pt x="169841" y="355007"/>
                  </a:lnTo>
                  <a:lnTo>
                    <a:pt x="121982" y="336220"/>
                  </a:lnTo>
                  <a:lnTo>
                    <a:pt x="80652" y="313266"/>
                  </a:lnTo>
                  <a:lnTo>
                    <a:pt x="46820" y="286681"/>
                  </a:lnTo>
                  <a:lnTo>
                    <a:pt x="21455" y="257000"/>
                  </a:lnTo>
                  <a:lnTo>
                    <a:pt x="0" y="1905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1273" y="2514472"/>
              <a:ext cx="1748155" cy="1228725"/>
            </a:xfrm>
            <a:custGeom>
              <a:avLst/>
              <a:gdLst/>
              <a:ahLst/>
              <a:cxnLst/>
              <a:rect l="l" t="t" r="r" b="b"/>
              <a:pathLst>
                <a:path w="1748154" h="1228725">
                  <a:moveTo>
                    <a:pt x="1748028" y="146773"/>
                  </a:moveTo>
                  <a:lnTo>
                    <a:pt x="1745361" y="139700"/>
                  </a:lnTo>
                  <a:lnTo>
                    <a:pt x="1680883" y="37211"/>
                  </a:lnTo>
                  <a:lnTo>
                    <a:pt x="1657477" y="0"/>
                  </a:lnTo>
                  <a:lnTo>
                    <a:pt x="1579118" y="145288"/>
                  </a:lnTo>
                  <a:lnTo>
                    <a:pt x="1576933" y="152514"/>
                  </a:lnTo>
                  <a:lnTo>
                    <a:pt x="1577657" y="159753"/>
                  </a:lnTo>
                  <a:lnTo>
                    <a:pt x="1581035" y="166204"/>
                  </a:lnTo>
                  <a:lnTo>
                    <a:pt x="1586865" y="171069"/>
                  </a:lnTo>
                  <a:lnTo>
                    <a:pt x="1594104" y="173253"/>
                  </a:lnTo>
                  <a:lnTo>
                    <a:pt x="1601368" y="172529"/>
                  </a:lnTo>
                  <a:lnTo>
                    <a:pt x="1607820" y="169151"/>
                  </a:lnTo>
                  <a:lnTo>
                    <a:pt x="1612646" y="163322"/>
                  </a:lnTo>
                  <a:lnTo>
                    <a:pt x="1642033" y="108877"/>
                  </a:lnTo>
                  <a:lnTo>
                    <a:pt x="1675866" y="1124077"/>
                  </a:lnTo>
                  <a:lnTo>
                    <a:pt x="108458" y="1124077"/>
                  </a:lnTo>
                  <a:lnTo>
                    <a:pt x="161798" y="1092962"/>
                  </a:lnTo>
                  <a:lnTo>
                    <a:pt x="167398" y="1087920"/>
                  </a:lnTo>
                  <a:lnTo>
                    <a:pt x="170548" y="1081316"/>
                  </a:lnTo>
                  <a:lnTo>
                    <a:pt x="171043" y="1074000"/>
                  </a:lnTo>
                  <a:lnTo>
                    <a:pt x="168656" y="1066800"/>
                  </a:lnTo>
                  <a:lnTo>
                    <a:pt x="163601" y="1061199"/>
                  </a:lnTo>
                  <a:lnTo>
                    <a:pt x="156997" y="1058037"/>
                  </a:lnTo>
                  <a:lnTo>
                    <a:pt x="149682" y="1057554"/>
                  </a:lnTo>
                  <a:lnTo>
                    <a:pt x="142494" y="1059942"/>
                  </a:lnTo>
                  <a:lnTo>
                    <a:pt x="0" y="1143127"/>
                  </a:lnTo>
                  <a:lnTo>
                    <a:pt x="142494" y="1226312"/>
                  </a:lnTo>
                  <a:lnTo>
                    <a:pt x="149682" y="1228712"/>
                  </a:lnTo>
                  <a:lnTo>
                    <a:pt x="156997" y="1228217"/>
                  </a:lnTo>
                  <a:lnTo>
                    <a:pt x="163601" y="1225067"/>
                  </a:lnTo>
                  <a:lnTo>
                    <a:pt x="168656" y="1219454"/>
                  </a:lnTo>
                  <a:lnTo>
                    <a:pt x="171043" y="1212265"/>
                  </a:lnTo>
                  <a:lnTo>
                    <a:pt x="170561" y="1204950"/>
                  </a:lnTo>
                  <a:lnTo>
                    <a:pt x="167398" y="1198346"/>
                  </a:lnTo>
                  <a:lnTo>
                    <a:pt x="161798" y="1193292"/>
                  </a:lnTo>
                  <a:lnTo>
                    <a:pt x="108458" y="1162177"/>
                  </a:lnTo>
                  <a:lnTo>
                    <a:pt x="1695577" y="1162177"/>
                  </a:lnTo>
                  <a:lnTo>
                    <a:pt x="1695577" y="1143127"/>
                  </a:lnTo>
                  <a:lnTo>
                    <a:pt x="1714627" y="1142492"/>
                  </a:lnTo>
                  <a:lnTo>
                    <a:pt x="1680133" y="107645"/>
                  </a:lnTo>
                  <a:lnTo>
                    <a:pt x="1713103" y="160020"/>
                  </a:lnTo>
                  <a:lnTo>
                    <a:pt x="1718297" y="165493"/>
                  </a:lnTo>
                  <a:lnTo>
                    <a:pt x="1724939" y="168440"/>
                  </a:lnTo>
                  <a:lnTo>
                    <a:pt x="1732203" y="168668"/>
                  </a:lnTo>
                  <a:lnTo>
                    <a:pt x="1739265" y="165989"/>
                  </a:lnTo>
                  <a:lnTo>
                    <a:pt x="1744802" y="160782"/>
                  </a:lnTo>
                  <a:lnTo>
                    <a:pt x="1747786" y="154089"/>
                  </a:lnTo>
                  <a:lnTo>
                    <a:pt x="1748028" y="1467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37210"/>
            <a:ext cx="474408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IRS Data Retrieval</a:t>
            </a:r>
            <a:r>
              <a:rPr sz="4000" b="1" dirty="0"/>
              <a:t> </a:t>
            </a:r>
            <a:r>
              <a:rPr sz="4000" b="1" spc="-70" dirty="0"/>
              <a:t>Tool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670380"/>
            <a:ext cx="3188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After </a:t>
            </a:r>
            <a:r>
              <a:rPr sz="2800" dirty="0">
                <a:latin typeface="Arial"/>
                <a:cs typeface="Arial"/>
              </a:rPr>
              <a:t>taxes </a:t>
            </a:r>
            <a:r>
              <a:rPr sz="2800" spc="-5" dirty="0">
                <a:latin typeface="Arial"/>
                <a:cs typeface="Arial"/>
              </a:rPr>
              <a:t>are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filed: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0463" y="2098930"/>
            <a:ext cx="4517244" cy="3978653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spcBef>
                <a:spcPts val="110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Arial"/>
                <a:cs typeface="Arial"/>
              </a:rPr>
              <a:t>Is </a:t>
            </a:r>
            <a:r>
              <a:rPr spc="-5" dirty="0">
                <a:latin typeface="Arial"/>
                <a:cs typeface="Arial"/>
              </a:rPr>
              <a:t>a component </a:t>
            </a:r>
            <a:r>
              <a:rPr dirty="0">
                <a:latin typeface="Arial"/>
                <a:cs typeface="Arial"/>
              </a:rPr>
              <a:t>of the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FAFSA</a:t>
            </a:r>
            <a:endParaRPr dirty="0">
              <a:latin typeface="Arial"/>
              <a:cs typeface="Arial"/>
            </a:endParaRPr>
          </a:p>
          <a:p>
            <a:pPr marL="355600" marR="30480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Automatically pulls in 20</a:t>
            </a:r>
            <a:r>
              <a:rPr lang="en-US" spc="-5" dirty="0">
                <a:latin typeface="Arial"/>
                <a:cs typeface="Arial"/>
              </a:rPr>
              <a:t>20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IRS  </a:t>
            </a:r>
            <a:r>
              <a:rPr spc="-70" dirty="0">
                <a:latin typeface="Arial"/>
                <a:cs typeface="Arial"/>
              </a:rPr>
              <a:t>Tax </a:t>
            </a:r>
            <a:r>
              <a:rPr spc="-5" dirty="0">
                <a:latin typeface="Arial"/>
                <a:cs typeface="Arial"/>
              </a:rPr>
              <a:t>info </a:t>
            </a:r>
            <a:r>
              <a:rPr dirty="0">
                <a:latin typeface="Arial"/>
                <a:cs typeface="Arial"/>
              </a:rPr>
              <a:t>for </a:t>
            </a:r>
            <a:r>
              <a:rPr spc="-5" dirty="0">
                <a:latin typeface="Arial"/>
                <a:cs typeface="Arial"/>
              </a:rPr>
              <a:t>parents </a:t>
            </a:r>
            <a:r>
              <a:rPr spc="-10" dirty="0">
                <a:latin typeface="Arial"/>
                <a:cs typeface="Arial"/>
              </a:rPr>
              <a:t>and </a:t>
            </a:r>
            <a:r>
              <a:rPr spc="-5" dirty="0">
                <a:latin typeface="Arial"/>
                <a:cs typeface="Arial"/>
              </a:rPr>
              <a:t>students  and places data into 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FAFSA</a:t>
            </a:r>
            <a:endParaRPr dirty="0">
              <a:latin typeface="Arial"/>
              <a:cs typeface="Arial"/>
            </a:endParaRPr>
          </a:p>
          <a:p>
            <a:pPr marL="355600" marR="508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There are some exceptions </a:t>
            </a:r>
            <a:r>
              <a:rPr dirty="0">
                <a:latin typeface="Arial"/>
                <a:cs typeface="Arial"/>
              </a:rPr>
              <a:t>– </a:t>
            </a:r>
            <a:r>
              <a:rPr spc="-5" dirty="0">
                <a:latin typeface="Arial"/>
                <a:cs typeface="Arial"/>
              </a:rPr>
              <a:t>not  </a:t>
            </a:r>
            <a:r>
              <a:rPr spc="-10" dirty="0">
                <a:latin typeface="Arial"/>
                <a:cs typeface="Arial"/>
              </a:rPr>
              <a:t>everyone </a:t>
            </a:r>
            <a:r>
              <a:rPr spc="-5" dirty="0">
                <a:latin typeface="Arial"/>
                <a:cs typeface="Arial"/>
              </a:rPr>
              <a:t>can use </a:t>
            </a:r>
            <a:r>
              <a:rPr dirty="0">
                <a:latin typeface="Arial"/>
                <a:cs typeface="Arial"/>
              </a:rPr>
              <a:t>the IRS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DRT</a:t>
            </a:r>
            <a:endParaRPr dirty="0">
              <a:latin typeface="Arial"/>
              <a:cs typeface="Arial"/>
            </a:endParaRPr>
          </a:p>
          <a:p>
            <a:pPr marL="355600" marR="244475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Not </a:t>
            </a:r>
            <a:r>
              <a:rPr spc="-10" dirty="0">
                <a:latin typeface="Arial"/>
                <a:cs typeface="Arial"/>
              </a:rPr>
              <a:t>everyone </a:t>
            </a:r>
            <a:r>
              <a:rPr dirty="0">
                <a:latin typeface="Arial"/>
                <a:cs typeface="Arial"/>
              </a:rPr>
              <a:t>is </a:t>
            </a:r>
            <a:r>
              <a:rPr spc="-5" dirty="0">
                <a:latin typeface="Arial"/>
                <a:cs typeface="Arial"/>
              </a:rPr>
              <a:t>required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file  taxes, filing is not required </a:t>
            </a:r>
            <a:r>
              <a:rPr dirty="0">
                <a:latin typeface="Arial"/>
                <a:cs typeface="Arial"/>
              </a:rPr>
              <a:t>to  </a:t>
            </a:r>
            <a:r>
              <a:rPr spc="-5" dirty="0">
                <a:latin typeface="Arial"/>
                <a:cs typeface="Arial"/>
              </a:rPr>
              <a:t>complete the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FAFSA</a:t>
            </a:r>
            <a:endParaRPr dirty="0">
              <a:latin typeface="Arial"/>
              <a:cs typeface="Arial"/>
            </a:endParaRPr>
          </a:p>
          <a:p>
            <a:pPr marL="355600" marR="70485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Arial"/>
                <a:cs typeface="Arial"/>
              </a:rPr>
              <a:t>If </a:t>
            </a:r>
            <a:r>
              <a:rPr spc="-5" dirty="0">
                <a:latin typeface="Arial"/>
                <a:cs typeface="Arial"/>
              </a:rPr>
              <a:t>estimated income is used </a:t>
            </a:r>
            <a:r>
              <a:rPr dirty="0">
                <a:latin typeface="Arial"/>
                <a:cs typeface="Arial"/>
              </a:rPr>
              <a:t>to  </a:t>
            </a:r>
            <a:r>
              <a:rPr spc="-5" dirty="0">
                <a:latin typeface="Arial"/>
                <a:cs typeface="Arial"/>
              </a:rPr>
              <a:t>complete the </a:t>
            </a:r>
            <a:r>
              <a:rPr spc="-15" dirty="0">
                <a:latin typeface="Arial"/>
                <a:cs typeface="Arial"/>
              </a:rPr>
              <a:t>FAFSA, </a:t>
            </a:r>
            <a:r>
              <a:rPr spc="-5" dirty="0">
                <a:latin typeface="Arial"/>
                <a:cs typeface="Arial"/>
              </a:rPr>
              <a:t>go back  later and use </a:t>
            </a:r>
            <a:r>
              <a:rPr dirty="0">
                <a:latin typeface="Arial"/>
                <a:cs typeface="Arial"/>
              </a:rPr>
              <a:t>IRS </a:t>
            </a:r>
            <a:r>
              <a:rPr spc="-5" dirty="0">
                <a:latin typeface="Arial"/>
                <a:cs typeface="Arial"/>
              </a:rPr>
              <a:t>Data Retrieval  </a:t>
            </a:r>
            <a:r>
              <a:rPr spc="-55" dirty="0">
                <a:latin typeface="Arial"/>
                <a:cs typeface="Arial"/>
              </a:rPr>
              <a:t>Tool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86585" y="1219212"/>
            <a:ext cx="5455137" cy="4514850"/>
            <a:chOff x="4038600" y="1219212"/>
            <a:chExt cx="5105400" cy="4514850"/>
          </a:xfrm>
        </p:grpSpPr>
        <p:sp>
          <p:nvSpPr>
            <p:cNvPr id="6" name="object 6"/>
            <p:cNvSpPr/>
            <p:nvPr/>
          </p:nvSpPr>
          <p:spPr>
            <a:xfrm>
              <a:off x="4038600" y="1219212"/>
              <a:ext cx="5105399" cy="4514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4400" y="1908555"/>
              <a:ext cx="3810000" cy="2130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2187" y="1282377"/>
            <a:ext cx="8036736" cy="5575621"/>
            <a:chOff x="118187" y="1648966"/>
            <a:chExt cx="8036736" cy="5209032"/>
          </a:xfrm>
        </p:grpSpPr>
        <p:sp>
          <p:nvSpPr>
            <p:cNvPr id="3" name="object 3"/>
            <p:cNvSpPr/>
            <p:nvPr/>
          </p:nvSpPr>
          <p:spPr>
            <a:xfrm>
              <a:off x="836675" y="1648966"/>
              <a:ext cx="7318248" cy="5209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187" y="1981198"/>
              <a:ext cx="8036735" cy="42404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8212" y="546278"/>
            <a:ext cx="4567634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Sign &amp;</a:t>
            </a:r>
            <a:r>
              <a:rPr sz="4000" b="1" spc="-10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Submit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452207" y="2458804"/>
            <a:ext cx="5524500" cy="2081530"/>
            <a:chOff x="1733550" y="3348037"/>
            <a:chExt cx="5524500" cy="2081530"/>
          </a:xfrm>
        </p:grpSpPr>
        <p:sp>
          <p:nvSpPr>
            <p:cNvPr id="7" name="object 7"/>
            <p:cNvSpPr/>
            <p:nvPr/>
          </p:nvSpPr>
          <p:spPr>
            <a:xfrm>
              <a:off x="1752600" y="4800600"/>
              <a:ext cx="5486400" cy="609600"/>
            </a:xfrm>
            <a:custGeom>
              <a:avLst/>
              <a:gdLst/>
              <a:ahLst/>
              <a:cxnLst/>
              <a:rect l="l" t="t" r="r" b="b"/>
              <a:pathLst>
                <a:path w="5486400" h="609600">
                  <a:moveTo>
                    <a:pt x="0" y="304800"/>
                  </a:moveTo>
                  <a:lnTo>
                    <a:pt x="18128" y="253712"/>
                  </a:lnTo>
                  <a:lnTo>
                    <a:pt x="49446" y="221129"/>
                  </a:lnTo>
                  <a:lnTo>
                    <a:pt x="95127" y="189968"/>
                  </a:lnTo>
                  <a:lnTo>
                    <a:pt x="154298" y="160435"/>
                  </a:lnTo>
                  <a:lnTo>
                    <a:pt x="226083" y="132736"/>
                  </a:lnTo>
                  <a:lnTo>
                    <a:pt x="266433" y="119639"/>
                  </a:lnTo>
                  <a:lnTo>
                    <a:pt x="309607" y="107078"/>
                  </a:lnTo>
                  <a:lnTo>
                    <a:pt x="355498" y="95078"/>
                  </a:lnTo>
                  <a:lnTo>
                    <a:pt x="403996" y="83665"/>
                  </a:lnTo>
                  <a:lnTo>
                    <a:pt x="454990" y="72866"/>
                  </a:lnTo>
                  <a:lnTo>
                    <a:pt x="508373" y="62705"/>
                  </a:lnTo>
                  <a:lnTo>
                    <a:pt x="564034" y="53210"/>
                  </a:lnTo>
                  <a:lnTo>
                    <a:pt x="621864" y="44404"/>
                  </a:lnTo>
                  <a:lnTo>
                    <a:pt x="681753" y="36315"/>
                  </a:lnTo>
                  <a:lnTo>
                    <a:pt x="743594" y="28969"/>
                  </a:lnTo>
                  <a:lnTo>
                    <a:pt x="807275" y="22389"/>
                  </a:lnTo>
                  <a:lnTo>
                    <a:pt x="872687" y="16604"/>
                  </a:lnTo>
                  <a:lnTo>
                    <a:pt x="939722" y="11638"/>
                  </a:lnTo>
                  <a:lnTo>
                    <a:pt x="1008269" y="7517"/>
                  </a:lnTo>
                  <a:lnTo>
                    <a:pt x="1078220" y="4267"/>
                  </a:lnTo>
                  <a:lnTo>
                    <a:pt x="1149465" y="1913"/>
                  </a:lnTo>
                  <a:lnTo>
                    <a:pt x="1221895" y="482"/>
                  </a:lnTo>
                  <a:lnTo>
                    <a:pt x="1295400" y="0"/>
                  </a:lnTo>
                  <a:lnTo>
                    <a:pt x="1368904" y="482"/>
                  </a:lnTo>
                  <a:lnTo>
                    <a:pt x="1441334" y="1913"/>
                  </a:lnTo>
                  <a:lnTo>
                    <a:pt x="1512579" y="4267"/>
                  </a:lnTo>
                  <a:lnTo>
                    <a:pt x="1582530" y="7517"/>
                  </a:lnTo>
                  <a:lnTo>
                    <a:pt x="1651077" y="11638"/>
                  </a:lnTo>
                  <a:lnTo>
                    <a:pt x="1718112" y="16604"/>
                  </a:lnTo>
                  <a:lnTo>
                    <a:pt x="1783524" y="22389"/>
                  </a:lnTo>
                  <a:lnTo>
                    <a:pt x="1847205" y="28969"/>
                  </a:lnTo>
                  <a:lnTo>
                    <a:pt x="1909046" y="36315"/>
                  </a:lnTo>
                  <a:lnTo>
                    <a:pt x="1968935" y="44404"/>
                  </a:lnTo>
                  <a:lnTo>
                    <a:pt x="2026765" y="53210"/>
                  </a:lnTo>
                  <a:lnTo>
                    <a:pt x="2082426" y="62705"/>
                  </a:lnTo>
                  <a:lnTo>
                    <a:pt x="2135809" y="72866"/>
                  </a:lnTo>
                  <a:lnTo>
                    <a:pt x="2186803" y="83665"/>
                  </a:lnTo>
                  <a:lnTo>
                    <a:pt x="2235301" y="95078"/>
                  </a:lnTo>
                  <a:lnTo>
                    <a:pt x="2281192" y="107078"/>
                  </a:lnTo>
                  <a:lnTo>
                    <a:pt x="2324366" y="119639"/>
                  </a:lnTo>
                  <a:lnTo>
                    <a:pt x="2364716" y="132736"/>
                  </a:lnTo>
                  <a:lnTo>
                    <a:pt x="2402130" y="146344"/>
                  </a:lnTo>
                  <a:lnTo>
                    <a:pt x="2467718" y="174985"/>
                  </a:lnTo>
                  <a:lnTo>
                    <a:pt x="2520253" y="205358"/>
                  </a:lnTo>
                  <a:lnTo>
                    <a:pt x="2558862" y="237256"/>
                  </a:lnTo>
                  <a:lnTo>
                    <a:pt x="2582669" y="270471"/>
                  </a:lnTo>
                  <a:lnTo>
                    <a:pt x="2590800" y="304800"/>
                  </a:lnTo>
                  <a:lnTo>
                    <a:pt x="2588749" y="322090"/>
                  </a:lnTo>
                  <a:lnTo>
                    <a:pt x="2558862" y="372343"/>
                  </a:lnTo>
                  <a:lnTo>
                    <a:pt x="2520253" y="404241"/>
                  </a:lnTo>
                  <a:lnTo>
                    <a:pt x="2467718" y="434614"/>
                  </a:lnTo>
                  <a:lnTo>
                    <a:pt x="2402130" y="463255"/>
                  </a:lnTo>
                  <a:lnTo>
                    <a:pt x="2364716" y="476863"/>
                  </a:lnTo>
                  <a:lnTo>
                    <a:pt x="2324366" y="489960"/>
                  </a:lnTo>
                  <a:lnTo>
                    <a:pt x="2281192" y="502521"/>
                  </a:lnTo>
                  <a:lnTo>
                    <a:pt x="2235301" y="514521"/>
                  </a:lnTo>
                  <a:lnTo>
                    <a:pt x="2186803" y="525934"/>
                  </a:lnTo>
                  <a:lnTo>
                    <a:pt x="2135809" y="536733"/>
                  </a:lnTo>
                  <a:lnTo>
                    <a:pt x="2082426" y="546894"/>
                  </a:lnTo>
                  <a:lnTo>
                    <a:pt x="2026765" y="556389"/>
                  </a:lnTo>
                  <a:lnTo>
                    <a:pt x="1968935" y="565195"/>
                  </a:lnTo>
                  <a:lnTo>
                    <a:pt x="1909046" y="573284"/>
                  </a:lnTo>
                  <a:lnTo>
                    <a:pt x="1847205" y="580630"/>
                  </a:lnTo>
                  <a:lnTo>
                    <a:pt x="1783524" y="587210"/>
                  </a:lnTo>
                  <a:lnTo>
                    <a:pt x="1718112" y="592995"/>
                  </a:lnTo>
                  <a:lnTo>
                    <a:pt x="1651077" y="597961"/>
                  </a:lnTo>
                  <a:lnTo>
                    <a:pt x="1582530" y="602082"/>
                  </a:lnTo>
                  <a:lnTo>
                    <a:pt x="1512579" y="605332"/>
                  </a:lnTo>
                  <a:lnTo>
                    <a:pt x="1441334" y="607686"/>
                  </a:lnTo>
                  <a:lnTo>
                    <a:pt x="1368904" y="609117"/>
                  </a:lnTo>
                  <a:lnTo>
                    <a:pt x="1295400" y="609600"/>
                  </a:lnTo>
                  <a:lnTo>
                    <a:pt x="1221895" y="609117"/>
                  </a:lnTo>
                  <a:lnTo>
                    <a:pt x="1149465" y="607686"/>
                  </a:lnTo>
                  <a:lnTo>
                    <a:pt x="1078220" y="605332"/>
                  </a:lnTo>
                  <a:lnTo>
                    <a:pt x="1008269" y="602082"/>
                  </a:lnTo>
                  <a:lnTo>
                    <a:pt x="939722" y="597961"/>
                  </a:lnTo>
                  <a:lnTo>
                    <a:pt x="872687" y="592995"/>
                  </a:lnTo>
                  <a:lnTo>
                    <a:pt x="807275" y="587210"/>
                  </a:lnTo>
                  <a:lnTo>
                    <a:pt x="743594" y="580630"/>
                  </a:lnTo>
                  <a:lnTo>
                    <a:pt x="681753" y="573284"/>
                  </a:lnTo>
                  <a:lnTo>
                    <a:pt x="621864" y="565195"/>
                  </a:lnTo>
                  <a:lnTo>
                    <a:pt x="564034" y="556389"/>
                  </a:lnTo>
                  <a:lnTo>
                    <a:pt x="508373" y="546894"/>
                  </a:lnTo>
                  <a:lnTo>
                    <a:pt x="454990" y="536733"/>
                  </a:lnTo>
                  <a:lnTo>
                    <a:pt x="403996" y="525934"/>
                  </a:lnTo>
                  <a:lnTo>
                    <a:pt x="355498" y="514521"/>
                  </a:lnTo>
                  <a:lnTo>
                    <a:pt x="309607" y="502521"/>
                  </a:lnTo>
                  <a:lnTo>
                    <a:pt x="266433" y="489960"/>
                  </a:lnTo>
                  <a:lnTo>
                    <a:pt x="226083" y="476863"/>
                  </a:lnTo>
                  <a:lnTo>
                    <a:pt x="188669" y="463255"/>
                  </a:lnTo>
                  <a:lnTo>
                    <a:pt x="123081" y="434614"/>
                  </a:lnTo>
                  <a:lnTo>
                    <a:pt x="70546" y="404241"/>
                  </a:lnTo>
                  <a:lnTo>
                    <a:pt x="31937" y="372343"/>
                  </a:lnTo>
                  <a:lnTo>
                    <a:pt x="8130" y="339128"/>
                  </a:lnTo>
                  <a:lnTo>
                    <a:pt x="0" y="304800"/>
                  </a:lnTo>
                  <a:close/>
                </a:path>
                <a:path w="5486400" h="609600">
                  <a:moveTo>
                    <a:pt x="2971800" y="304800"/>
                  </a:moveTo>
                  <a:lnTo>
                    <a:pt x="2990653" y="251933"/>
                  </a:lnTo>
                  <a:lnTo>
                    <a:pt x="3023189" y="218286"/>
                  </a:lnTo>
                  <a:lnTo>
                    <a:pt x="3070598" y="186183"/>
                  </a:lnTo>
                  <a:lnTo>
                    <a:pt x="3131936" y="155855"/>
                  </a:lnTo>
                  <a:lnTo>
                    <a:pt x="3167534" y="141427"/>
                  </a:lnTo>
                  <a:lnTo>
                    <a:pt x="3206261" y="127529"/>
                  </a:lnTo>
                  <a:lnTo>
                    <a:pt x="3247999" y="114188"/>
                  </a:lnTo>
                  <a:lnTo>
                    <a:pt x="3292630" y="101435"/>
                  </a:lnTo>
                  <a:lnTo>
                    <a:pt x="3340036" y="89296"/>
                  </a:lnTo>
                  <a:lnTo>
                    <a:pt x="3390099" y="77802"/>
                  </a:lnTo>
                  <a:lnTo>
                    <a:pt x="3442702" y="66980"/>
                  </a:lnTo>
                  <a:lnTo>
                    <a:pt x="3497726" y="56859"/>
                  </a:lnTo>
                  <a:lnTo>
                    <a:pt x="3555054" y="47468"/>
                  </a:lnTo>
                  <a:lnTo>
                    <a:pt x="3614568" y="38836"/>
                  </a:lnTo>
                  <a:lnTo>
                    <a:pt x="3676150" y="30990"/>
                  </a:lnTo>
                  <a:lnTo>
                    <a:pt x="3739681" y="23961"/>
                  </a:lnTo>
                  <a:lnTo>
                    <a:pt x="3805045" y="17776"/>
                  </a:lnTo>
                  <a:lnTo>
                    <a:pt x="3872123" y="12463"/>
                  </a:lnTo>
                  <a:lnTo>
                    <a:pt x="3940797" y="8053"/>
                  </a:lnTo>
                  <a:lnTo>
                    <a:pt x="4010950" y="4572"/>
                  </a:lnTo>
                  <a:lnTo>
                    <a:pt x="4082463" y="2051"/>
                  </a:lnTo>
                  <a:lnTo>
                    <a:pt x="4155219" y="517"/>
                  </a:lnTo>
                  <a:lnTo>
                    <a:pt x="4229100" y="0"/>
                  </a:lnTo>
                  <a:lnTo>
                    <a:pt x="4302980" y="517"/>
                  </a:lnTo>
                  <a:lnTo>
                    <a:pt x="4375736" y="2051"/>
                  </a:lnTo>
                  <a:lnTo>
                    <a:pt x="4447249" y="4572"/>
                  </a:lnTo>
                  <a:lnTo>
                    <a:pt x="4517402" y="8053"/>
                  </a:lnTo>
                  <a:lnTo>
                    <a:pt x="4586076" y="12463"/>
                  </a:lnTo>
                  <a:lnTo>
                    <a:pt x="4653154" y="17776"/>
                  </a:lnTo>
                  <a:lnTo>
                    <a:pt x="4718518" y="23961"/>
                  </a:lnTo>
                  <a:lnTo>
                    <a:pt x="4782049" y="30990"/>
                  </a:lnTo>
                  <a:lnTo>
                    <a:pt x="4843631" y="38836"/>
                  </a:lnTo>
                  <a:lnTo>
                    <a:pt x="4903145" y="47468"/>
                  </a:lnTo>
                  <a:lnTo>
                    <a:pt x="4960473" y="56859"/>
                  </a:lnTo>
                  <a:lnTo>
                    <a:pt x="5015497" y="66980"/>
                  </a:lnTo>
                  <a:lnTo>
                    <a:pt x="5068100" y="77802"/>
                  </a:lnTo>
                  <a:lnTo>
                    <a:pt x="5118163" y="89296"/>
                  </a:lnTo>
                  <a:lnTo>
                    <a:pt x="5165569" y="101435"/>
                  </a:lnTo>
                  <a:lnTo>
                    <a:pt x="5210200" y="114188"/>
                  </a:lnTo>
                  <a:lnTo>
                    <a:pt x="5251938" y="127529"/>
                  </a:lnTo>
                  <a:lnTo>
                    <a:pt x="5290665" y="141427"/>
                  </a:lnTo>
                  <a:lnTo>
                    <a:pt x="5326263" y="155855"/>
                  </a:lnTo>
                  <a:lnTo>
                    <a:pt x="5387601" y="186183"/>
                  </a:lnTo>
                  <a:lnTo>
                    <a:pt x="5435010" y="218286"/>
                  </a:lnTo>
                  <a:lnTo>
                    <a:pt x="5467546" y="251933"/>
                  </a:lnTo>
                  <a:lnTo>
                    <a:pt x="5484265" y="286896"/>
                  </a:lnTo>
                  <a:lnTo>
                    <a:pt x="5486400" y="304800"/>
                  </a:lnTo>
                  <a:lnTo>
                    <a:pt x="5484265" y="322703"/>
                  </a:lnTo>
                  <a:lnTo>
                    <a:pt x="5467546" y="357666"/>
                  </a:lnTo>
                  <a:lnTo>
                    <a:pt x="5435010" y="391313"/>
                  </a:lnTo>
                  <a:lnTo>
                    <a:pt x="5387601" y="423416"/>
                  </a:lnTo>
                  <a:lnTo>
                    <a:pt x="5326263" y="453744"/>
                  </a:lnTo>
                  <a:lnTo>
                    <a:pt x="5290665" y="468172"/>
                  </a:lnTo>
                  <a:lnTo>
                    <a:pt x="5251938" y="482070"/>
                  </a:lnTo>
                  <a:lnTo>
                    <a:pt x="5210200" y="495411"/>
                  </a:lnTo>
                  <a:lnTo>
                    <a:pt x="5165569" y="508164"/>
                  </a:lnTo>
                  <a:lnTo>
                    <a:pt x="5118163" y="520303"/>
                  </a:lnTo>
                  <a:lnTo>
                    <a:pt x="5068100" y="531797"/>
                  </a:lnTo>
                  <a:lnTo>
                    <a:pt x="5015497" y="542619"/>
                  </a:lnTo>
                  <a:lnTo>
                    <a:pt x="4960473" y="552740"/>
                  </a:lnTo>
                  <a:lnTo>
                    <a:pt x="4903145" y="562131"/>
                  </a:lnTo>
                  <a:lnTo>
                    <a:pt x="4843631" y="570763"/>
                  </a:lnTo>
                  <a:lnTo>
                    <a:pt x="4782049" y="578609"/>
                  </a:lnTo>
                  <a:lnTo>
                    <a:pt x="4718518" y="585638"/>
                  </a:lnTo>
                  <a:lnTo>
                    <a:pt x="4653154" y="591823"/>
                  </a:lnTo>
                  <a:lnTo>
                    <a:pt x="4586076" y="597136"/>
                  </a:lnTo>
                  <a:lnTo>
                    <a:pt x="4517402" y="601546"/>
                  </a:lnTo>
                  <a:lnTo>
                    <a:pt x="4447249" y="605027"/>
                  </a:lnTo>
                  <a:lnTo>
                    <a:pt x="4375736" y="607548"/>
                  </a:lnTo>
                  <a:lnTo>
                    <a:pt x="4302980" y="609082"/>
                  </a:lnTo>
                  <a:lnTo>
                    <a:pt x="4229100" y="609600"/>
                  </a:lnTo>
                  <a:lnTo>
                    <a:pt x="4155219" y="609082"/>
                  </a:lnTo>
                  <a:lnTo>
                    <a:pt x="4082463" y="607548"/>
                  </a:lnTo>
                  <a:lnTo>
                    <a:pt x="4010950" y="605027"/>
                  </a:lnTo>
                  <a:lnTo>
                    <a:pt x="3940797" y="601546"/>
                  </a:lnTo>
                  <a:lnTo>
                    <a:pt x="3872123" y="597136"/>
                  </a:lnTo>
                  <a:lnTo>
                    <a:pt x="3805045" y="591823"/>
                  </a:lnTo>
                  <a:lnTo>
                    <a:pt x="3739681" y="585638"/>
                  </a:lnTo>
                  <a:lnTo>
                    <a:pt x="3676150" y="578609"/>
                  </a:lnTo>
                  <a:lnTo>
                    <a:pt x="3614568" y="570763"/>
                  </a:lnTo>
                  <a:lnTo>
                    <a:pt x="3555054" y="562131"/>
                  </a:lnTo>
                  <a:lnTo>
                    <a:pt x="3497726" y="552740"/>
                  </a:lnTo>
                  <a:lnTo>
                    <a:pt x="3442702" y="542619"/>
                  </a:lnTo>
                  <a:lnTo>
                    <a:pt x="3390099" y="531797"/>
                  </a:lnTo>
                  <a:lnTo>
                    <a:pt x="3340036" y="520303"/>
                  </a:lnTo>
                  <a:lnTo>
                    <a:pt x="3292630" y="508164"/>
                  </a:lnTo>
                  <a:lnTo>
                    <a:pt x="3247999" y="495411"/>
                  </a:lnTo>
                  <a:lnTo>
                    <a:pt x="3206261" y="482070"/>
                  </a:lnTo>
                  <a:lnTo>
                    <a:pt x="3167534" y="468172"/>
                  </a:lnTo>
                  <a:lnTo>
                    <a:pt x="3131936" y="453744"/>
                  </a:lnTo>
                  <a:lnTo>
                    <a:pt x="3070598" y="423416"/>
                  </a:lnTo>
                  <a:lnTo>
                    <a:pt x="3023189" y="391313"/>
                  </a:lnTo>
                  <a:lnTo>
                    <a:pt x="2990653" y="357666"/>
                  </a:lnTo>
                  <a:lnTo>
                    <a:pt x="2973934" y="322703"/>
                  </a:lnTo>
                  <a:lnTo>
                    <a:pt x="297180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0800" y="33528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2"/>
                  </a:lnTo>
                  <a:lnTo>
                    <a:pt x="0" y="736092"/>
                  </a:lnTo>
                  <a:lnTo>
                    <a:pt x="242316" y="978407"/>
                  </a:lnTo>
                  <a:lnTo>
                    <a:pt x="484631" y="736092"/>
                  </a:lnTo>
                  <a:lnTo>
                    <a:pt x="363474" y="73609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0800" y="33528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2"/>
                  </a:moveTo>
                  <a:lnTo>
                    <a:pt x="121157" y="736092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2"/>
                  </a:lnTo>
                  <a:lnTo>
                    <a:pt x="484631" y="736092"/>
                  </a:lnTo>
                  <a:lnTo>
                    <a:pt x="242316" y="978407"/>
                  </a:lnTo>
                  <a:lnTo>
                    <a:pt x="0" y="73609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8334" y="33528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2"/>
                  </a:lnTo>
                  <a:lnTo>
                    <a:pt x="0" y="736092"/>
                  </a:lnTo>
                  <a:lnTo>
                    <a:pt x="242315" y="978407"/>
                  </a:lnTo>
                  <a:lnTo>
                    <a:pt x="484631" y="736092"/>
                  </a:lnTo>
                  <a:lnTo>
                    <a:pt x="363474" y="73609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8334" y="33528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2"/>
                  </a:moveTo>
                  <a:lnTo>
                    <a:pt x="121157" y="736092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2"/>
                  </a:lnTo>
                  <a:lnTo>
                    <a:pt x="484631" y="736092"/>
                  </a:lnTo>
                  <a:lnTo>
                    <a:pt x="242315" y="978407"/>
                  </a:lnTo>
                  <a:lnTo>
                    <a:pt x="0" y="736092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981B-F4A7-4BC5-B331-3576AFC68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100962" cy="2441448"/>
          </a:xfrm>
        </p:spPr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The Financial Aid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90690-A367-48D5-BE5B-253CFC202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Annual Financial Aid Night</a:t>
            </a:r>
          </a:p>
          <a:p>
            <a:r>
              <a:rPr lang="en-US" b="1" dirty="0"/>
              <a:t>February 28, 2022 </a:t>
            </a:r>
          </a:p>
          <a:p>
            <a:r>
              <a:rPr lang="en-US" b="1" dirty="0"/>
              <a:t>Donna Wilkoski, director financial aid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3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0890" cy="1377061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0931" y="252542"/>
            <a:ext cx="8336475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/>
              <a:t>Confirmation Page &amp; </a:t>
            </a:r>
            <a:r>
              <a:rPr sz="3200" b="1" dirty="0"/>
              <a:t>Link to</a:t>
            </a:r>
            <a:r>
              <a:rPr sz="3200" b="1" spc="30" dirty="0"/>
              <a:t> </a:t>
            </a:r>
            <a:r>
              <a:rPr sz="3200" b="1" spc="-5" dirty="0"/>
              <a:t>the</a:t>
            </a:r>
            <a:endParaRPr sz="3200" b="1" dirty="0"/>
          </a:p>
          <a:p>
            <a:pPr marL="12700">
              <a:lnSpc>
                <a:spcPct val="100000"/>
              </a:lnSpc>
            </a:pPr>
            <a:r>
              <a:rPr sz="3200" b="1" spc="-114" dirty="0"/>
              <a:t>PA </a:t>
            </a:r>
            <a:r>
              <a:rPr sz="3200" b="1" spc="-5" dirty="0"/>
              <a:t>State Grant </a:t>
            </a:r>
            <a:r>
              <a:rPr sz="3200" b="1" dirty="0"/>
              <a:t>Form &amp; </a:t>
            </a:r>
            <a:r>
              <a:rPr sz="3200" b="1" spc="-5" dirty="0"/>
              <a:t>Sibling</a:t>
            </a:r>
            <a:r>
              <a:rPr sz="3200" b="1" spc="-55" dirty="0"/>
              <a:t> </a:t>
            </a:r>
            <a:r>
              <a:rPr sz="3200" b="1" spc="-5" dirty="0"/>
              <a:t>Application</a:t>
            </a:r>
            <a:endParaRPr sz="3200" b="1" dirty="0"/>
          </a:p>
        </p:txBody>
      </p:sp>
      <p:grpSp>
        <p:nvGrpSpPr>
          <p:cNvPr id="4" name="object 4"/>
          <p:cNvGrpSpPr/>
          <p:nvPr/>
        </p:nvGrpSpPr>
        <p:grpSpPr>
          <a:xfrm>
            <a:off x="1209443" y="1250251"/>
            <a:ext cx="9099550" cy="5029200"/>
            <a:chOff x="37781" y="1600200"/>
            <a:chExt cx="9099550" cy="5029200"/>
          </a:xfrm>
        </p:grpSpPr>
        <p:sp>
          <p:nvSpPr>
            <p:cNvPr id="5" name="object 5"/>
            <p:cNvSpPr/>
            <p:nvPr/>
          </p:nvSpPr>
          <p:spPr>
            <a:xfrm>
              <a:off x="37781" y="1600200"/>
              <a:ext cx="4648200" cy="5029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4399" y="1600200"/>
              <a:ext cx="4412361" cy="5029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" y="48006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363474" y="0"/>
                  </a:moveTo>
                  <a:lnTo>
                    <a:pt x="121158" y="0"/>
                  </a:lnTo>
                  <a:lnTo>
                    <a:pt x="121158" y="736091"/>
                  </a:lnTo>
                  <a:lnTo>
                    <a:pt x="0" y="736091"/>
                  </a:lnTo>
                  <a:lnTo>
                    <a:pt x="242315" y="978408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" y="48006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0" y="736091"/>
                  </a:moveTo>
                  <a:lnTo>
                    <a:pt x="121158" y="736091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8"/>
                  </a:lnTo>
                  <a:lnTo>
                    <a:pt x="0" y="73609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0483" y="4772151"/>
              <a:ext cx="485140" cy="866775"/>
            </a:xfrm>
            <a:custGeom>
              <a:avLst/>
              <a:gdLst/>
              <a:ahLst/>
              <a:cxnLst/>
              <a:rect l="l" t="t" r="r" b="b"/>
              <a:pathLst>
                <a:path w="485139" h="866775">
                  <a:moveTo>
                    <a:pt x="363474" y="0"/>
                  </a:moveTo>
                  <a:lnTo>
                    <a:pt x="121158" y="0"/>
                  </a:lnTo>
                  <a:lnTo>
                    <a:pt x="121158" y="624332"/>
                  </a:lnTo>
                  <a:lnTo>
                    <a:pt x="0" y="624332"/>
                  </a:lnTo>
                  <a:lnTo>
                    <a:pt x="242316" y="866648"/>
                  </a:lnTo>
                  <a:lnTo>
                    <a:pt x="484631" y="624332"/>
                  </a:lnTo>
                  <a:lnTo>
                    <a:pt x="363474" y="62433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0483" y="4772151"/>
              <a:ext cx="485140" cy="866775"/>
            </a:xfrm>
            <a:custGeom>
              <a:avLst/>
              <a:gdLst/>
              <a:ahLst/>
              <a:cxnLst/>
              <a:rect l="l" t="t" r="r" b="b"/>
              <a:pathLst>
                <a:path w="485139" h="866775">
                  <a:moveTo>
                    <a:pt x="0" y="624332"/>
                  </a:moveTo>
                  <a:lnTo>
                    <a:pt x="121158" y="624332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624332"/>
                  </a:lnTo>
                  <a:lnTo>
                    <a:pt x="484631" y="624332"/>
                  </a:lnTo>
                  <a:lnTo>
                    <a:pt x="242316" y="866648"/>
                  </a:lnTo>
                  <a:lnTo>
                    <a:pt x="0" y="62433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3799" y="17526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242316" y="0"/>
                  </a:moveTo>
                  <a:lnTo>
                    <a:pt x="0" y="242315"/>
                  </a:lnTo>
                  <a:lnTo>
                    <a:pt x="242316" y="484632"/>
                  </a:lnTo>
                  <a:lnTo>
                    <a:pt x="242316" y="363474"/>
                  </a:lnTo>
                  <a:lnTo>
                    <a:pt x="978407" y="363474"/>
                  </a:lnTo>
                  <a:lnTo>
                    <a:pt x="978407" y="121158"/>
                  </a:lnTo>
                  <a:lnTo>
                    <a:pt x="242316" y="121158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43799" y="17526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0" y="242315"/>
                  </a:moveTo>
                  <a:lnTo>
                    <a:pt x="242316" y="0"/>
                  </a:lnTo>
                  <a:lnTo>
                    <a:pt x="242316" y="121158"/>
                  </a:lnTo>
                  <a:lnTo>
                    <a:pt x="978407" y="121158"/>
                  </a:lnTo>
                  <a:lnTo>
                    <a:pt x="978407" y="363474"/>
                  </a:lnTo>
                  <a:lnTo>
                    <a:pt x="242316" y="363474"/>
                  </a:lnTo>
                  <a:lnTo>
                    <a:pt x="242316" y="484632"/>
                  </a:lnTo>
                  <a:lnTo>
                    <a:pt x="0" y="2423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200" y="6006426"/>
              <a:ext cx="214629" cy="114300"/>
            </a:xfrm>
            <a:custGeom>
              <a:avLst/>
              <a:gdLst/>
              <a:ahLst/>
              <a:cxnLst/>
              <a:rect l="l" t="t" r="r" b="b"/>
              <a:pathLst>
                <a:path w="214630" h="114300">
                  <a:moveTo>
                    <a:pt x="21427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214274" y="114300"/>
                  </a:lnTo>
                  <a:lnTo>
                    <a:pt x="214274" y="0"/>
                  </a:lnTo>
                  <a:close/>
                </a:path>
              </a:pathLst>
            </a:custGeom>
            <a:solidFill>
              <a:srgbClr val="230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37210"/>
            <a:ext cx="7149374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Online State Grant</a:t>
            </a:r>
            <a:r>
              <a:rPr sz="4000" b="1" spc="-95" dirty="0"/>
              <a:t> </a:t>
            </a:r>
            <a:r>
              <a:rPr sz="4000" b="1" spc="-5" dirty="0"/>
              <a:t>Application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547077" y="1241571"/>
            <a:ext cx="6104550" cy="2937727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5560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Link </a:t>
            </a:r>
            <a:r>
              <a:rPr sz="1600" spc="-10" dirty="0">
                <a:latin typeface="Arial"/>
                <a:cs typeface="Arial"/>
              </a:rPr>
              <a:t>off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25" dirty="0">
                <a:latin typeface="Arial"/>
                <a:cs typeface="Arial"/>
              </a:rPr>
              <a:t>FAFSA </a:t>
            </a:r>
            <a:r>
              <a:rPr sz="1600" spc="-5" dirty="0">
                <a:latin typeface="Arial"/>
                <a:cs typeface="Arial"/>
              </a:rPr>
              <a:t>Application Confirmation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Page</a:t>
            </a:r>
            <a:endParaRPr sz="1600" dirty="0">
              <a:latin typeface="Arial"/>
              <a:cs typeface="Arial"/>
            </a:endParaRPr>
          </a:p>
          <a:p>
            <a:pPr marL="756285" marR="1986914" indent="-287020">
              <a:lnSpc>
                <a:spcPct val="110000"/>
              </a:lnSpc>
              <a:spcBef>
                <a:spcPts val="630"/>
              </a:spcBef>
              <a:tabLst>
                <a:tab pos="756285" algn="l"/>
              </a:tabLst>
            </a:pPr>
            <a:r>
              <a:rPr sz="14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1400" spc="-5" dirty="0">
                <a:latin typeface="Arial"/>
                <a:cs typeface="Arial"/>
              </a:rPr>
              <a:t>Missed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link or it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wasn’t  available?</a:t>
            </a:r>
            <a:endParaRPr sz="1400" dirty="0">
              <a:latin typeface="Arial"/>
              <a:cs typeface="Arial"/>
            </a:endParaRPr>
          </a:p>
          <a:p>
            <a:pPr marL="1155700" lvl="1" indent="-229235">
              <a:spcBef>
                <a:spcPts val="775"/>
              </a:spcBef>
              <a:buClr>
                <a:srgbClr val="92278F"/>
              </a:buClr>
              <a:buSzPct val="78571"/>
              <a:buChar char="◦"/>
              <a:tabLst>
                <a:tab pos="1155700" algn="l"/>
                <a:tab pos="1156335" algn="l"/>
              </a:tabLst>
            </a:pPr>
            <a:r>
              <a:rPr sz="1400" dirty="0">
                <a:latin typeface="Arial"/>
                <a:cs typeface="Arial"/>
              </a:rPr>
              <a:t>Link in an email sent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</a:p>
          <a:p>
            <a:pPr marL="1155700"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student/parent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PHEAA,</a:t>
            </a:r>
          </a:p>
          <a:p>
            <a:pPr marL="1254760">
              <a:spcBef>
                <a:spcPts val="1150"/>
              </a:spcBef>
            </a:pPr>
            <a:r>
              <a:rPr b="1" spc="-5" dirty="0">
                <a:solidFill>
                  <a:srgbClr val="92278F"/>
                </a:solidFill>
                <a:latin typeface="Arial"/>
                <a:cs typeface="Arial"/>
              </a:rPr>
              <a:t>OR</a:t>
            </a:r>
            <a:endParaRPr dirty="0">
              <a:latin typeface="Arial"/>
              <a:cs typeface="Arial"/>
            </a:endParaRPr>
          </a:p>
          <a:p>
            <a:pPr marL="1155700" lvl="1" indent="-229235">
              <a:spcBef>
                <a:spcPts val="1155"/>
              </a:spcBef>
              <a:buClr>
                <a:srgbClr val="92278F"/>
              </a:buClr>
              <a:buSzPct val="78571"/>
              <a:buChar char="◦"/>
              <a:tabLst>
                <a:tab pos="1155700" algn="l"/>
                <a:tab pos="1156335" algn="l"/>
              </a:tabLst>
            </a:pPr>
            <a:r>
              <a:rPr sz="1400" dirty="0">
                <a:latin typeface="Arial"/>
                <a:cs typeface="Arial"/>
              </a:rPr>
              <a:t>Go to</a:t>
            </a:r>
            <a:r>
              <a:rPr sz="140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92278F"/>
                </a:solidFill>
                <a:uFill>
                  <a:solidFill>
                    <a:srgbClr val="92278F"/>
                  </a:solidFill>
                </a:uFill>
                <a:latin typeface="Arial"/>
                <a:cs typeface="Arial"/>
              </a:rPr>
              <a:t>PHEAA.org</a:t>
            </a:r>
            <a:r>
              <a:rPr sz="1400" spc="-10" dirty="0">
                <a:latin typeface="Arial"/>
                <a:cs typeface="Arial"/>
              </a:rPr>
              <a:t>; </a:t>
            </a:r>
            <a:r>
              <a:rPr sz="1400" dirty="0">
                <a:latin typeface="Arial"/>
                <a:cs typeface="Arial"/>
              </a:rPr>
              <a:t>State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Grant</a:t>
            </a:r>
          </a:p>
          <a:p>
            <a:pPr marL="1155700">
              <a:spcBef>
                <a:spcPts val="170"/>
              </a:spcBef>
            </a:pPr>
            <a:r>
              <a:rPr sz="1400" dirty="0">
                <a:latin typeface="Arial"/>
                <a:cs typeface="Arial"/>
              </a:rPr>
              <a:t>Program; and complete the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form.</a:t>
            </a:r>
          </a:p>
          <a:p>
            <a:pPr marL="355600" marR="1277620" indent="-342900">
              <a:lnSpc>
                <a:spcPct val="110000"/>
              </a:lnSpc>
              <a:spcBef>
                <a:spcPts val="96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Additional information needed to  determine </a:t>
            </a:r>
            <a:r>
              <a:rPr sz="1600" spc="-65" dirty="0">
                <a:latin typeface="Arial"/>
                <a:cs typeface="Arial"/>
              </a:rPr>
              <a:t>PA </a:t>
            </a:r>
            <a:r>
              <a:rPr sz="1600" spc="-5" dirty="0">
                <a:latin typeface="Arial"/>
                <a:cs typeface="Arial"/>
              </a:rPr>
              <a:t>State Grant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eligibility: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969" y="4416286"/>
            <a:ext cx="4410468" cy="17544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  <a:tabLst>
                <a:tab pos="299085" algn="l"/>
              </a:tabLst>
            </a:pPr>
            <a:r>
              <a:rPr sz="14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1400" dirty="0">
                <a:latin typeface="Arial"/>
                <a:cs typeface="Arial"/>
              </a:rPr>
              <a:t>Enrollment status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(full-time/part-time)</a:t>
            </a:r>
            <a:endParaRPr sz="1400" dirty="0">
              <a:latin typeface="Arial"/>
              <a:cs typeface="Arial"/>
            </a:endParaRPr>
          </a:p>
          <a:p>
            <a:pPr marL="12700">
              <a:spcBef>
                <a:spcPts val="770"/>
              </a:spcBef>
              <a:tabLst>
                <a:tab pos="299085" algn="l"/>
              </a:tabLst>
            </a:pPr>
            <a:r>
              <a:rPr sz="14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1400" spc="-20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5" dirty="0">
                <a:latin typeface="Arial"/>
                <a:cs typeface="Arial"/>
              </a:rPr>
              <a:t>PA </a:t>
            </a:r>
            <a:r>
              <a:rPr sz="1400" dirty="0">
                <a:latin typeface="Arial"/>
                <a:cs typeface="Arial"/>
              </a:rPr>
              <a:t>529 College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Savings</a:t>
            </a:r>
            <a:endParaRPr sz="1400" dirty="0">
              <a:latin typeface="Arial"/>
              <a:cs typeface="Arial"/>
            </a:endParaRPr>
          </a:p>
          <a:p>
            <a:pPr marL="299085"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Program</a:t>
            </a:r>
            <a:endParaRPr sz="1400" dirty="0">
              <a:latin typeface="Arial"/>
              <a:cs typeface="Arial"/>
            </a:endParaRPr>
          </a:p>
          <a:p>
            <a:pPr marL="299085" marR="405765" indent="-287020">
              <a:lnSpc>
                <a:spcPct val="11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4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1400" dirty="0">
                <a:latin typeface="Arial"/>
                <a:cs typeface="Arial"/>
              </a:rPr>
              <a:t>Program of study for students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 </a:t>
            </a:r>
            <a:r>
              <a:rPr sz="1400" spc="-5" dirty="0">
                <a:latin typeface="Arial"/>
                <a:cs typeface="Arial"/>
              </a:rPr>
              <a:t>vocational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programs</a:t>
            </a:r>
          </a:p>
          <a:p>
            <a:pPr marL="12700">
              <a:spcBef>
                <a:spcPts val="770"/>
              </a:spcBef>
              <a:tabLst>
                <a:tab pos="299085" algn="l"/>
              </a:tabLst>
            </a:pPr>
            <a:r>
              <a:rPr sz="14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1400" spc="-5" dirty="0">
                <a:latin typeface="Arial"/>
                <a:cs typeface="Arial"/>
              </a:rPr>
              <a:t>Employment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status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257799" y="1752600"/>
            <a:ext cx="5699369" cy="4721860"/>
            <a:chOff x="3733800" y="1752600"/>
            <a:chExt cx="5410200" cy="4721860"/>
          </a:xfrm>
        </p:grpSpPr>
        <p:sp>
          <p:nvSpPr>
            <p:cNvPr id="6" name="object 6"/>
            <p:cNvSpPr/>
            <p:nvPr/>
          </p:nvSpPr>
          <p:spPr>
            <a:xfrm>
              <a:off x="3733800" y="1752600"/>
              <a:ext cx="5410199" cy="4721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600" y="2514600"/>
              <a:ext cx="4290567" cy="2027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200" y="2748025"/>
              <a:ext cx="1371600" cy="452755"/>
            </a:xfrm>
            <a:custGeom>
              <a:avLst/>
              <a:gdLst/>
              <a:ahLst/>
              <a:cxnLst/>
              <a:rect l="l" t="t" r="r" b="b"/>
              <a:pathLst>
                <a:path w="1371600" h="452755">
                  <a:moveTo>
                    <a:pt x="0" y="109474"/>
                  </a:moveTo>
                  <a:lnTo>
                    <a:pt x="21570" y="77859"/>
                  </a:lnTo>
                  <a:lnTo>
                    <a:pt x="82079" y="49868"/>
                  </a:lnTo>
                  <a:lnTo>
                    <a:pt x="124967" y="37654"/>
                  </a:lnTo>
                  <a:lnTo>
                    <a:pt x="175226" y="26855"/>
                  </a:lnTo>
                  <a:lnTo>
                    <a:pt x="232069" y="17639"/>
                  </a:lnTo>
                  <a:lnTo>
                    <a:pt x="294708" y="10176"/>
                  </a:lnTo>
                  <a:lnTo>
                    <a:pt x="362355" y="4635"/>
                  </a:lnTo>
                  <a:lnTo>
                    <a:pt x="434223" y="1187"/>
                  </a:lnTo>
                  <a:lnTo>
                    <a:pt x="509524" y="0"/>
                  </a:lnTo>
                  <a:lnTo>
                    <a:pt x="584824" y="1187"/>
                  </a:lnTo>
                  <a:lnTo>
                    <a:pt x="656692" y="4635"/>
                  </a:lnTo>
                  <a:lnTo>
                    <a:pt x="724339" y="10176"/>
                  </a:lnTo>
                  <a:lnTo>
                    <a:pt x="786978" y="17639"/>
                  </a:lnTo>
                  <a:lnTo>
                    <a:pt x="843821" y="26855"/>
                  </a:lnTo>
                  <a:lnTo>
                    <a:pt x="894080" y="37654"/>
                  </a:lnTo>
                  <a:lnTo>
                    <a:pt x="936968" y="49868"/>
                  </a:lnTo>
                  <a:lnTo>
                    <a:pt x="997477" y="77859"/>
                  </a:lnTo>
                  <a:lnTo>
                    <a:pt x="1019048" y="109474"/>
                  </a:lnTo>
                  <a:lnTo>
                    <a:pt x="1013524" y="125649"/>
                  </a:lnTo>
                  <a:lnTo>
                    <a:pt x="971696" y="155621"/>
                  </a:lnTo>
                  <a:lnTo>
                    <a:pt x="894080" y="181293"/>
                  </a:lnTo>
                  <a:lnTo>
                    <a:pt x="843821" y="192092"/>
                  </a:lnTo>
                  <a:lnTo>
                    <a:pt x="786978" y="201308"/>
                  </a:lnTo>
                  <a:lnTo>
                    <a:pt x="724339" y="208771"/>
                  </a:lnTo>
                  <a:lnTo>
                    <a:pt x="656692" y="214312"/>
                  </a:lnTo>
                  <a:lnTo>
                    <a:pt x="584824" y="217760"/>
                  </a:lnTo>
                  <a:lnTo>
                    <a:pt x="509524" y="218948"/>
                  </a:lnTo>
                  <a:lnTo>
                    <a:pt x="434223" y="217760"/>
                  </a:lnTo>
                  <a:lnTo>
                    <a:pt x="362355" y="214312"/>
                  </a:lnTo>
                  <a:lnTo>
                    <a:pt x="294708" y="208771"/>
                  </a:lnTo>
                  <a:lnTo>
                    <a:pt x="232069" y="201308"/>
                  </a:lnTo>
                  <a:lnTo>
                    <a:pt x="175226" y="192092"/>
                  </a:lnTo>
                  <a:lnTo>
                    <a:pt x="124967" y="181293"/>
                  </a:lnTo>
                  <a:lnTo>
                    <a:pt x="82079" y="169079"/>
                  </a:lnTo>
                  <a:lnTo>
                    <a:pt x="21570" y="141088"/>
                  </a:lnTo>
                  <a:lnTo>
                    <a:pt x="0" y="109474"/>
                  </a:lnTo>
                  <a:close/>
                </a:path>
                <a:path w="1371600" h="452755">
                  <a:moveTo>
                    <a:pt x="914400" y="381000"/>
                  </a:moveTo>
                  <a:lnTo>
                    <a:pt x="958510" y="338913"/>
                  </a:lnTo>
                  <a:lnTo>
                    <a:pt x="1007997" y="323493"/>
                  </a:lnTo>
                  <a:lnTo>
                    <a:pt x="1070750" y="313383"/>
                  </a:lnTo>
                  <a:lnTo>
                    <a:pt x="1143000" y="309752"/>
                  </a:lnTo>
                  <a:lnTo>
                    <a:pt x="1215249" y="313383"/>
                  </a:lnTo>
                  <a:lnTo>
                    <a:pt x="1278002" y="323493"/>
                  </a:lnTo>
                  <a:lnTo>
                    <a:pt x="1327489" y="338913"/>
                  </a:lnTo>
                  <a:lnTo>
                    <a:pt x="1359944" y="358472"/>
                  </a:lnTo>
                  <a:lnTo>
                    <a:pt x="1371600" y="381000"/>
                  </a:lnTo>
                  <a:lnTo>
                    <a:pt x="1359944" y="403589"/>
                  </a:lnTo>
                  <a:lnTo>
                    <a:pt x="1327489" y="423186"/>
                  </a:lnTo>
                  <a:lnTo>
                    <a:pt x="1278002" y="438625"/>
                  </a:lnTo>
                  <a:lnTo>
                    <a:pt x="1215249" y="448742"/>
                  </a:lnTo>
                  <a:lnTo>
                    <a:pt x="1143000" y="452374"/>
                  </a:lnTo>
                  <a:lnTo>
                    <a:pt x="1070750" y="448742"/>
                  </a:lnTo>
                  <a:lnTo>
                    <a:pt x="1007997" y="438625"/>
                  </a:lnTo>
                  <a:lnTo>
                    <a:pt x="958510" y="423186"/>
                  </a:lnTo>
                  <a:lnTo>
                    <a:pt x="926055" y="403589"/>
                  </a:lnTo>
                  <a:lnTo>
                    <a:pt x="914400" y="381000"/>
                  </a:lnTo>
                  <a:close/>
                </a:path>
              </a:pathLst>
            </a:custGeom>
            <a:ln w="19050">
              <a:solidFill>
                <a:srgbClr val="CA09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10248" y="2847974"/>
              <a:ext cx="1400810" cy="733425"/>
            </a:xfrm>
            <a:custGeom>
              <a:avLst/>
              <a:gdLst/>
              <a:ahLst/>
              <a:cxnLst/>
              <a:rect l="l" t="t" r="r" b="b"/>
              <a:pathLst>
                <a:path w="1400809" h="733425">
                  <a:moveTo>
                    <a:pt x="340868" y="135890"/>
                  </a:moveTo>
                  <a:lnTo>
                    <a:pt x="339344" y="130048"/>
                  </a:lnTo>
                  <a:lnTo>
                    <a:pt x="334899" y="127381"/>
                  </a:lnTo>
                  <a:lnTo>
                    <a:pt x="330327" y="124714"/>
                  </a:lnTo>
                  <a:lnTo>
                    <a:pt x="324485" y="126238"/>
                  </a:lnTo>
                  <a:lnTo>
                    <a:pt x="295148" y="176542"/>
                  </a:lnTo>
                  <a:lnTo>
                    <a:pt x="285623" y="192862"/>
                  </a:lnTo>
                  <a:lnTo>
                    <a:pt x="295135" y="176542"/>
                  </a:lnTo>
                  <a:lnTo>
                    <a:pt x="295148" y="19050"/>
                  </a:lnTo>
                  <a:lnTo>
                    <a:pt x="295148" y="9525"/>
                  </a:lnTo>
                  <a:lnTo>
                    <a:pt x="295148" y="4318"/>
                  </a:lnTo>
                  <a:lnTo>
                    <a:pt x="29083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276098" y="19050"/>
                  </a:lnTo>
                  <a:lnTo>
                    <a:pt x="276098" y="176542"/>
                  </a:lnTo>
                  <a:lnTo>
                    <a:pt x="246761" y="126238"/>
                  </a:lnTo>
                  <a:lnTo>
                    <a:pt x="240919" y="124714"/>
                  </a:lnTo>
                  <a:lnTo>
                    <a:pt x="231775" y="130048"/>
                  </a:lnTo>
                  <a:lnTo>
                    <a:pt x="230251" y="135890"/>
                  </a:lnTo>
                  <a:lnTo>
                    <a:pt x="232918" y="140335"/>
                  </a:lnTo>
                  <a:lnTo>
                    <a:pt x="285623" y="230759"/>
                  </a:lnTo>
                  <a:lnTo>
                    <a:pt x="296646" y="211836"/>
                  </a:lnTo>
                  <a:lnTo>
                    <a:pt x="338328" y="140335"/>
                  </a:lnTo>
                  <a:lnTo>
                    <a:pt x="340868" y="135890"/>
                  </a:lnTo>
                  <a:close/>
                </a:path>
                <a:path w="1400809" h="733425">
                  <a:moveTo>
                    <a:pt x="1400556" y="639826"/>
                  </a:moveTo>
                  <a:lnTo>
                    <a:pt x="1399159" y="633984"/>
                  </a:lnTo>
                  <a:lnTo>
                    <a:pt x="1394714" y="631190"/>
                  </a:lnTo>
                  <a:lnTo>
                    <a:pt x="1390142" y="628523"/>
                  </a:lnTo>
                  <a:lnTo>
                    <a:pt x="1384300" y="629920"/>
                  </a:lnTo>
                  <a:lnTo>
                    <a:pt x="1381506" y="634365"/>
                  </a:lnTo>
                  <a:lnTo>
                    <a:pt x="1353058" y="680770"/>
                  </a:lnTo>
                  <a:lnTo>
                    <a:pt x="1353058" y="290576"/>
                  </a:lnTo>
                  <a:lnTo>
                    <a:pt x="1353058" y="281051"/>
                  </a:lnTo>
                  <a:lnTo>
                    <a:pt x="1353058" y="275844"/>
                  </a:lnTo>
                  <a:lnTo>
                    <a:pt x="1348867" y="271526"/>
                  </a:lnTo>
                  <a:lnTo>
                    <a:pt x="352552" y="271526"/>
                  </a:lnTo>
                  <a:lnTo>
                    <a:pt x="352552" y="290576"/>
                  </a:lnTo>
                  <a:lnTo>
                    <a:pt x="1334008" y="290576"/>
                  </a:lnTo>
                  <a:lnTo>
                    <a:pt x="1334008" y="677684"/>
                  </a:lnTo>
                  <a:lnTo>
                    <a:pt x="1309116" y="632841"/>
                  </a:lnTo>
                  <a:lnTo>
                    <a:pt x="1306576" y="628142"/>
                  </a:lnTo>
                  <a:lnTo>
                    <a:pt x="1300734" y="626491"/>
                  </a:lnTo>
                  <a:lnTo>
                    <a:pt x="1291590" y="631571"/>
                  </a:lnTo>
                  <a:lnTo>
                    <a:pt x="1289939" y="637413"/>
                  </a:lnTo>
                  <a:lnTo>
                    <a:pt x="1343152" y="733425"/>
                  </a:lnTo>
                  <a:lnTo>
                    <a:pt x="1354670" y="714629"/>
                  </a:lnTo>
                  <a:lnTo>
                    <a:pt x="1400556" y="639826"/>
                  </a:lnTo>
                  <a:close/>
                </a:path>
              </a:pathLst>
            </a:custGeom>
            <a:solidFill>
              <a:srgbClr val="CA0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7700" y="5430316"/>
              <a:ext cx="4610100" cy="818515"/>
            </a:xfrm>
            <a:custGeom>
              <a:avLst/>
              <a:gdLst/>
              <a:ahLst/>
              <a:cxnLst/>
              <a:rect l="l" t="t" r="r" b="b"/>
              <a:pathLst>
                <a:path w="4610100" h="818514">
                  <a:moveTo>
                    <a:pt x="4610100" y="0"/>
                  </a:moveTo>
                  <a:lnTo>
                    <a:pt x="0" y="0"/>
                  </a:lnTo>
                  <a:lnTo>
                    <a:pt x="0" y="818083"/>
                  </a:lnTo>
                  <a:lnTo>
                    <a:pt x="4610100" y="818083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66228" y="5513019"/>
            <a:ext cx="31978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Help screens are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endParaRPr sz="2000">
              <a:latin typeface="Arial"/>
              <a:cs typeface="Arial"/>
            </a:endParaRPr>
          </a:p>
          <a:p>
            <a:pPr marL="12700"/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 all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0428" y="5346904"/>
            <a:ext cx="4914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37210"/>
            <a:ext cx="474789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Special</a:t>
            </a:r>
            <a:r>
              <a:rPr sz="4000" b="1" spc="-55" dirty="0"/>
              <a:t> </a:t>
            </a:r>
            <a:r>
              <a:rPr sz="4000" b="1" spc="-5" dirty="0"/>
              <a:t>Circumstances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670380"/>
            <a:ext cx="3205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If things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change….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7391" y="2426589"/>
            <a:ext cx="3238500" cy="241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spcBef>
                <a:spcPts val="95"/>
              </a:spcBef>
              <a:buClr>
                <a:srgbClr val="92278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Divorced </a:t>
            </a:r>
            <a:r>
              <a:rPr sz="2800" dirty="0">
                <a:latin typeface="Arial"/>
                <a:cs typeface="Arial"/>
              </a:rPr>
              <a:t>or  separated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parents</a:t>
            </a:r>
            <a:endParaRPr sz="2800">
              <a:latin typeface="Arial"/>
              <a:cs typeface="Arial"/>
            </a:endParaRPr>
          </a:p>
          <a:p>
            <a:pPr marL="355600" marR="342265" indent="-343535">
              <a:spcBef>
                <a:spcPts val="1000"/>
              </a:spcBef>
              <a:buClr>
                <a:srgbClr val="92278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Recent death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  </a:t>
            </a:r>
            <a:r>
              <a:rPr sz="2800" dirty="0">
                <a:latin typeface="Arial"/>
                <a:cs typeface="Arial"/>
              </a:rPr>
              <a:t>disability</a:t>
            </a:r>
            <a:endParaRPr sz="2800">
              <a:latin typeface="Arial"/>
              <a:cs typeface="Arial"/>
            </a:endParaRPr>
          </a:p>
          <a:p>
            <a:pPr marL="355600" indent="-343535">
              <a:spcBef>
                <a:spcPts val="1010"/>
              </a:spcBef>
              <a:buClr>
                <a:srgbClr val="92278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Reduced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income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1387" y="2299521"/>
            <a:ext cx="3853815" cy="19856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3535">
              <a:spcBef>
                <a:spcPts val="1095"/>
              </a:spcBef>
              <a:buClr>
                <a:srgbClr val="92278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Unemployment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spcBef>
                <a:spcPts val="1000"/>
              </a:spcBef>
              <a:buClr>
                <a:srgbClr val="92278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Medical </a:t>
            </a:r>
            <a:r>
              <a:rPr sz="2800" spc="-5" dirty="0">
                <a:latin typeface="Arial"/>
                <a:cs typeface="Arial"/>
              </a:rPr>
              <a:t>or dental  </a:t>
            </a:r>
            <a:r>
              <a:rPr sz="2800" dirty="0">
                <a:latin typeface="Arial"/>
                <a:cs typeface="Arial"/>
              </a:rPr>
              <a:t>expenses not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covered 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insurance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9409" y="5058561"/>
            <a:ext cx="7885653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ts val="2050"/>
              </a:lnSpc>
              <a:spcBef>
                <a:spcPts val="100"/>
              </a:spcBef>
              <a:buClr>
                <a:srgbClr val="92278F"/>
              </a:buClr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dirty="0">
                <a:latin typeface="Arial"/>
                <a:cs typeface="Arial"/>
              </a:rPr>
              <a:t>Only </a:t>
            </a:r>
            <a:r>
              <a:rPr b="1" spc="-5" dirty="0">
                <a:latin typeface="Arial"/>
                <a:cs typeface="Arial"/>
              </a:rPr>
              <a:t>a school can change a </a:t>
            </a:r>
            <a:r>
              <a:rPr b="1" spc="-30" dirty="0">
                <a:latin typeface="Arial"/>
                <a:cs typeface="Arial"/>
              </a:rPr>
              <a:t>FAFSA </a:t>
            </a:r>
            <a:r>
              <a:rPr b="1" spc="-5" dirty="0">
                <a:latin typeface="Arial"/>
                <a:cs typeface="Arial"/>
              </a:rPr>
              <a:t>related </a:t>
            </a:r>
            <a:r>
              <a:rPr b="1" dirty="0">
                <a:latin typeface="Arial"/>
                <a:cs typeface="Arial"/>
              </a:rPr>
              <a:t>to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circumstances</a:t>
            </a:r>
            <a:endParaRPr dirty="0">
              <a:latin typeface="Arial"/>
              <a:cs typeface="Arial"/>
            </a:endParaRPr>
          </a:p>
          <a:p>
            <a:pPr marL="192405" indent="-180340">
              <a:lnSpc>
                <a:spcPts val="1945"/>
              </a:lnSpc>
              <a:buClr>
                <a:srgbClr val="92278F"/>
              </a:buClr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spc="-5" dirty="0">
                <a:latin typeface="Arial"/>
                <a:cs typeface="Arial"/>
              </a:rPr>
              <a:t>Decisions are </a:t>
            </a:r>
            <a:r>
              <a:rPr b="1" dirty="0">
                <a:latin typeface="Arial"/>
                <a:cs typeface="Arial"/>
              </a:rPr>
              <a:t>final and </a:t>
            </a:r>
            <a:r>
              <a:rPr b="1" spc="-5" dirty="0">
                <a:latin typeface="Arial"/>
                <a:cs typeface="Arial"/>
              </a:rPr>
              <a:t>cannot be appealed </a:t>
            </a:r>
            <a:r>
              <a:rPr b="1" dirty="0">
                <a:latin typeface="Arial"/>
                <a:cs typeface="Arial"/>
              </a:rPr>
              <a:t>to </a:t>
            </a:r>
            <a:r>
              <a:rPr b="1" spc="-5" dirty="0">
                <a:latin typeface="Arial"/>
                <a:cs typeface="Arial"/>
              </a:rPr>
              <a:t>U.S. Department </a:t>
            </a:r>
            <a:r>
              <a:rPr b="1" dirty="0">
                <a:latin typeface="Arial"/>
                <a:cs typeface="Arial"/>
              </a:rPr>
              <a:t>of</a:t>
            </a:r>
            <a:r>
              <a:rPr b="1" spc="14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Education</a:t>
            </a:r>
            <a:endParaRPr dirty="0">
              <a:latin typeface="Arial"/>
              <a:cs typeface="Arial"/>
            </a:endParaRPr>
          </a:p>
          <a:p>
            <a:pPr marL="192405" indent="-180340">
              <a:lnSpc>
                <a:spcPts val="2050"/>
              </a:lnSpc>
              <a:buClr>
                <a:srgbClr val="92278F"/>
              </a:buClr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spc="-5" dirty="0">
                <a:latin typeface="Arial"/>
                <a:cs typeface="Arial"/>
              </a:rPr>
              <a:t>Contact </a:t>
            </a:r>
            <a:r>
              <a:rPr b="1" spc="-10" dirty="0">
                <a:latin typeface="Arial"/>
                <a:cs typeface="Arial"/>
              </a:rPr>
              <a:t>PHEAA </a:t>
            </a:r>
            <a:r>
              <a:rPr b="1" spc="-5" dirty="0">
                <a:latin typeface="Arial"/>
                <a:cs typeface="Arial"/>
              </a:rPr>
              <a:t>for </a:t>
            </a:r>
            <a:r>
              <a:rPr b="1" spc="-70" dirty="0">
                <a:latin typeface="Arial"/>
                <a:cs typeface="Arial"/>
              </a:rPr>
              <a:t>PA </a:t>
            </a:r>
            <a:r>
              <a:rPr b="1" spc="-5" dirty="0">
                <a:latin typeface="Arial"/>
                <a:cs typeface="Arial"/>
              </a:rPr>
              <a:t>State Grant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re-consideration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1377061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9939" y="437210"/>
            <a:ext cx="6863343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Forms Are Filed – Now</a:t>
            </a:r>
            <a:r>
              <a:rPr sz="4000" b="1" spc="-110" dirty="0"/>
              <a:t> </a:t>
            </a:r>
            <a:r>
              <a:rPr sz="4000" b="1" spc="-5" dirty="0"/>
              <a:t>What?</a:t>
            </a:r>
            <a:endParaRPr sz="4000" b="1" dirty="0"/>
          </a:p>
        </p:txBody>
      </p:sp>
      <p:grpSp>
        <p:nvGrpSpPr>
          <p:cNvPr id="4" name="object 4"/>
          <p:cNvGrpSpPr/>
          <p:nvPr/>
        </p:nvGrpSpPr>
        <p:grpSpPr>
          <a:xfrm>
            <a:off x="797170" y="1257284"/>
            <a:ext cx="9087558" cy="4877793"/>
            <a:chOff x="155447" y="1574579"/>
            <a:chExt cx="7577455" cy="5283835"/>
          </a:xfrm>
        </p:grpSpPr>
        <p:sp>
          <p:nvSpPr>
            <p:cNvPr id="5" name="object 5"/>
            <p:cNvSpPr/>
            <p:nvPr/>
          </p:nvSpPr>
          <p:spPr>
            <a:xfrm>
              <a:off x="155447" y="1574579"/>
              <a:ext cx="5556504" cy="1998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" y="1944624"/>
              <a:ext cx="7540752" cy="4187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700" y="4381499"/>
              <a:ext cx="6158484" cy="24764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9342-0E54-4A10-B99C-B8ED8082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48" y="286604"/>
            <a:ext cx="9269836" cy="986020"/>
          </a:xfrm>
        </p:spPr>
        <p:txBody>
          <a:bodyPr>
            <a:normAutofit/>
          </a:bodyPr>
          <a:lstStyle/>
          <a:p>
            <a:r>
              <a:rPr lang="en-US" sz="4000" b="1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AE5EB-3A49-4836-A48D-D8CA0C7A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1367408"/>
            <a:ext cx="10455884" cy="4501686"/>
          </a:xfrm>
        </p:spPr>
        <p:txBody>
          <a:bodyPr>
            <a:normAutofit fontScale="70000" lnSpcReduction="20000"/>
          </a:bodyPr>
          <a:lstStyle/>
          <a:p>
            <a:pPr marL="12700">
              <a:spcBef>
                <a:spcPts val="105"/>
              </a:spcBef>
            </a:pPr>
            <a:r>
              <a:rPr lang="en-US" sz="4400" b="1" dirty="0">
                <a:latin typeface="Arial"/>
                <a:cs typeface="Arial"/>
              </a:rPr>
              <a:t>The</a:t>
            </a:r>
            <a:r>
              <a:rPr lang="en-US" sz="4400" b="1" spc="-25" dirty="0">
                <a:latin typeface="Arial"/>
                <a:cs typeface="Arial"/>
              </a:rPr>
              <a:t> </a:t>
            </a:r>
            <a:r>
              <a:rPr lang="en-US" sz="4400" b="1" spc="-5" dirty="0">
                <a:latin typeface="Arial"/>
                <a:cs typeface="Arial"/>
              </a:rPr>
              <a:t>process…..</a:t>
            </a:r>
            <a:endParaRPr lang="en-US" sz="4400" dirty="0">
              <a:latin typeface="Arial"/>
              <a:cs typeface="Arial"/>
            </a:endParaRPr>
          </a:p>
          <a:p>
            <a:pPr marL="12700" marR="5080">
              <a:spcBef>
                <a:spcPts val="50"/>
              </a:spcBef>
            </a:pPr>
            <a:r>
              <a:rPr lang="en-US" b="1" spc="-5" dirty="0">
                <a:latin typeface="Arial"/>
                <a:cs typeface="Arial"/>
              </a:rPr>
              <a:t>Department of Education's Central Processing </a:t>
            </a:r>
            <a:r>
              <a:rPr lang="en-US" b="1" spc="-10" dirty="0">
                <a:latin typeface="Arial"/>
                <a:cs typeface="Arial"/>
              </a:rPr>
              <a:t>System </a:t>
            </a:r>
            <a:r>
              <a:rPr lang="en-US" b="1" spc="-5" dirty="0">
                <a:latin typeface="Arial"/>
                <a:cs typeface="Arial"/>
              </a:rPr>
              <a:t>uses </a:t>
            </a:r>
            <a:r>
              <a:rPr lang="en-US" b="1" spc="-10" dirty="0">
                <a:latin typeface="Arial"/>
                <a:cs typeface="Arial"/>
              </a:rPr>
              <a:t>the </a:t>
            </a:r>
            <a:r>
              <a:rPr lang="en-US" b="1" spc="-15" dirty="0">
                <a:latin typeface="Arial"/>
                <a:cs typeface="Arial"/>
              </a:rPr>
              <a:t>FAFSA </a:t>
            </a:r>
            <a:r>
              <a:rPr lang="en-US" b="1" spc="-5" dirty="0">
                <a:latin typeface="Arial"/>
                <a:cs typeface="Arial"/>
              </a:rPr>
              <a:t>calculations to  create </a:t>
            </a:r>
            <a:r>
              <a:rPr lang="en-US" b="1" spc="-15" dirty="0">
                <a:latin typeface="Arial"/>
                <a:cs typeface="Arial"/>
              </a:rPr>
              <a:t>your </a:t>
            </a:r>
            <a:r>
              <a:rPr lang="en-US" b="1" spc="-5" dirty="0">
                <a:latin typeface="Arial"/>
                <a:cs typeface="Arial"/>
              </a:rPr>
              <a:t>NEED</a:t>
            </a:r>
            <a:r>
              <a:rPr lang="en-US" b="1" spc="6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ANALYSIS</a:t>
            </a:r>
            <a:endParaRPr lang="en-US" dirty="0">
              <a:latin typeface="Arial"/>
              <a:cs typeface="Arial"/>
            </a:endParaRPr>
          </a:p>
          <a:p>
            <a:pPr marL="384175" indent="-342900">
              <a:spcBef>
                <a:spcPts val="1320"/>
              </a:spcBef>
              <a:buFont typeface="Wingdings" panose="05000000000000000000" pitchFamily="2" charset="2"/>
              <a:buChar char="q"/>
            </a:pPr>
            <a:r>
              <a:rPr lang="en-US" sz="2300" dirty="0">
                <a:latin typeface="Arial"/>
                <a:cs typeface="Arial"/>
              </a:rPr>
              <a:t>EFC is calculated – number used to determine need</a:t>
            </a:r>
          </a:p>
          <a:p>
            <a:pPr>
              <a:spcBef>
                <a:spcPts val="25"/>
              </a:spcBef>
              <a:buFont typeface="Wingdings" panose="05000000000000000000" pitchFamily="2" charset="2"/>
              <a:buChar char="q"/>
            </a:pPr>
            <a:endParaRPr lang="en-US" sz="2300" dirty="0">
              <a:latin typeface="Arial"/>
              <a:cs typeface="Arial"/>
            </a:endParaRPr>
          </a:p>
          <a:p>
            <a:pPr marL="384175" indent="-342900">
              <a:buFont typeface="Wingdings" panose="05000000000000000000" pitchFamily="2" charset="2"/>
              <a:buChar char="q"/>
            </a:pPr>
            <a:r>
              <a:rPr lang="en-US" sz="2300" dirty="0">
                <a:latin typeface="Arial"/>
                <a:cs typeface="Arial"/>
              </a:rPr>
              <a:t>SAR/ISIR – reports information to you and your school choices</a:t>
            </a:r>
          </a:p>
          <a:p>
            <a:pPr marL="384175" marR="477393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Arial"/>
                <a:cs typeface="Arial"/>
              </a:rPr>
              <a:t>Schools and State receive your results-Grant eligibility is calculated</a:t>
            </a:r>
          </a:p>
          <a:p>
            <a:pPr marL="384175" indent="-342900">
              <a:lnSpc>
                <a:spcPct val="17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sz="2300" dirty="0">
                <a:latin typeface="Arial"/>
                <a:cs typeface="Arial"/>
              </a:rPr>
              <a:t>You Apply/Applied to your school choices</a:t>
            </a:r>
          </a:p>
          <a:p>
            <a:pPr marL="384175" indent="-342900">
              <a:lnSpc>
                <a:spcPct val="17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sz="2300" dirty="0">
                <a:latin typeface="Arial"/>
                <a:cs typeface="Arial"/>
              </a:rPr>
              <a:t>Once Accepted – schools produce Financial Aid Offer  (Aid Notification) based on Need and any Internal Aid</a:t>
            </a:r>
          </a:p>
          <a:p>
            <a:pPr marL="41275" indent="0">
              <a:spcBef>
                <a:spcPts val="5"/>
              </a:spcBef>
              <a:buNone/>
            </a:pPr>
            <a:r>
              <a:rPr lang="en-US" sz="2300" dirty="0">
                <a:latin typeface="Arial"/>
                <a:cs typeface="Arial"/>
              </a:rPr>
              <a:t>	(Cost – EFC = Need)</a:t>
            </a:r>
          </a:p>
          <a:p>
            <a:pPr>
              <a:spcBef>
                <a:spcPts val="25"/>
              </a:spcBef>
              <a:buFont typeface="Wingdings" panose="05000000000000000000" pitchFamily="2" charset="2"/>
              <a:buChar char="q"/>
            </a:pPr>
            <a:endParaRPr lang="en-US" sz="2300" dirty="0">
              <a:latin typeface="Arial"/>
              <a:cs typeface="Arial"/>
            </a:endParaRPr>
          </a:p>
          <a:p>
            <a:pPr marL="384175" indent="-342900">
              <a:buFont typeface="Wingdings" panose="05000000000000000000" pitchFamily="2" charset="2"/>
              <a:buChar char="q"/>
            </a:pPr>
            <a:r>
              <a:rPr lang="en-US" sz="2300" dirty="0">
                <a:latin typeface="Arial"/>
                <a:cs typeface="Arial"/>
              </a:rPr>
              <a:t>You compare Award Offers</a:t>
            </a:r>
          </a:p>
          <a:p>
            <a:pPr>
              <a:spcBef>
                <a:spcPts val="20"/>
              </a:spcBef>
              <a:buFont typeface="Wingdings" panose="05000000000000000000" pitchFamily="2" charset="2"/>
              <a:buChar char="q"/>
            </a:pPr>
            <a:endParaRPr lang="en-US" sz="2300" dirty="0">
              <a:latin typeface="Arial"/>
              <a:cs typeface="Arial"/>
            </a:endParaRPr>
          </a:p>
          <a:p>
            <a:pPr marL="384175" indent="-342900"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sz="2300" dirty="0">
                <a:latin typeface="Arial"/>
                <a:cs typeface="Arial"/>
              </a:rPr>
              <a:t>Determine true costs of school and make affordable choices</a:t>
            </a:r>
          </a:p>
          <a:p>
            <a:endParaRPr 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CC2C2507-061D-4564-8F55-6580F31E5631}"/>
              </a:ext>
            </a:extLst>
          </p:cNvPr>
          <p:cNvSpPr/>
          <p:nvPr/>
        </p:nvSpPr>
        <p:spPr>
          <a:xfrm>
            <a:off x="9088015" y="4627984"/>
            <a:ext cx="2404189" cy="2164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87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237" y="437208"/>
            <a:ext cx="9152389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0" dirty="0"/>
              <a:t>Need </a:t>
            </a:r>
            <a:r>
              <a:rPr sz="4000" b="1" spc="-5" dirty="0"/>
              <a:t>Analysis is  Calculated by </a:t>
            </a:r>
            <a:r>
              <a:rPr sz="4000" b="1" spc="-60" dirty="0"/>
              <a:t>Your</a:t>
            </a:r>
            <a:r>
              <a:rPr sz="4000" b="1" spc="-85" dirty="0"/>
              <a:t> </a:t>
            </a:r>
            <a:r>
              <a:rPr sz="4000" b="1" spc="-5" dirty="0"/>
              <a:t>School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7073" y="1627708"/>
            <a:ext cx="8175544" cy="4417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717039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Schools </a:t>
            </a:r>
            <a:r>
              <a:rPr sz="2800" dirty="0">
                <a:latin typeface="Arial"/>
                <a:cs typeface="Arial"/>
              </a:rPr>
              <a:t>use </a:t>
            </a:r>
            <a:r>
              <a:rPr sz="2800" spc="-5" dirty="0">
                <a:latin typeface="Arial"/>
                <a:cs typeface="Arial"/>
              </a:rPr>
              <a:t>SAR </a:t>
            </a:r>
            <a:r>
              <a:rPr sz="2800" dirty="0">
                <a:latin typeface="Arial"/>
                <a:cs typeface="Arial"/>
              </a:rPr>
              <a:t>calculations to  </a:t>
            </a:r>
            <a:r>
              <a:rPr sz="2800" spc="-5" dirty="0">
                <a:latin typeface="Arial"/>
                <a:cs typeface="Arial"/>
              </a:rPr>
              <a:t>determine a student’s financial need  based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endParaRPr sz="2800" dirty="0">
              <a:latin typeface="Arial"/>
              <a:cs typeface="Arial"/>
            </a:endParaRPr>
          </a:p>
          <a:p>
            <a:pPr marL="12700">
              <a:spcBef>
                <a:spcPts val="630"/>
              </a:spcBef>
            </a:pPr>
            <a:r>
              <a:rPr sz="2800" b="1" spc="-75" dirty="0">
                <a:solidFill>
                  <a:srgbClr val="92278F"/>
                </a:solidFill>
                <a:latin typeface="Arial"/>
                <a:cs typeface="Arial"/>
              </a:rPr>
              <a:t>Two</a:t>
            </a:r>
            <a:r>
              <a:rPr sz="2800" b="1" spc="-5" dirty="0">
                <a:solidFill>
                  <a:srgbClr val="92278F"/>
                </a:solidFill>
                <a:latin typeface="Arial"/>
                <a:cs typeface="Arial"/>
              </a:rPr>
              <a:t> Components:</a:t>
            </a:r>
            <a:endParaRPr sz="2800" dirty="0">
              <a:latin typeface="Arial"/>
              <a:cs typeface="Arial"/>
            </a:endParaRPr>
          </a:p>
          <a:p>
            <a:pPr marL="542925" marR="579120" indent="-343535">
              <a:lnSpc>
                <a:spcPts val="3020"/>
              </a:lnSpc>
              <a:spcBef>
                <a:spcPts val="1055"/>
              </a:spcBef>
              <a:buClr>
                <a:srgbClr val="92278F"/>
              </a:buClr>
              <a:buChar char="•"/>
              <a:tabLst>
                <a:tab pos="542925" algn="l"/>
                <a:tab pos="54356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student’s Cost </a:t>
            </a:r>
            <a:r>
              <a:rPr sz="2800" spc="-5" dirty="0">
                <a:latin typeface="Arial"/>
                <a:cs typeface="Arial"/>
              </a:rPr>
              <a:t>Of Attendance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 chosen</a:t>
            </a:r>
            <a:r>
              <a:rPr sz="2800" dirty="0">
                <a:latin typeface="Arial"/>
                <a:cs typeface="Arial"/>
              </a:rPr>
              <a:t> institution.</a:t>
            </a:r>
          </a:p>
          <a:p>
            <a:pPr marL="542925" marR="5080" indent="-343535">
              <a:lnSpc>
                <a:spcPts val="3020"/>
              </a:lnSpc>
              <a:spcBef>
                <a:spcPts val="1005"/>
              </a:spcBef>
              <a:buClr>
                <a:srgbClr val="92278F"/>
              </a:buClr>
              <a:buChar char="•"/>
              <a:tabLst>
                <a:tab pos="542925" algn="l"/>
                <a:tab pos="54356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student’s </a:t>
            </a:r>
            <a:r>
              <a:rPr sz="2800" spc="-5" dirty="0">
                <a:latin typeface="Arial"/>
                <a:cs typeface="Arial"/>
              </a:rPr>
              <a:t>Expected Family Contribution  (EFC).</a:t>
            </a:r>
            <a:endParaRPr sz="2800" dirty="0">
              <a:latin typeface="Arial"/>
              <a:cs typeface="Arial"/>
            </a:endParaRPr>
          </a:p>
          <a:p>
            <a:pPr marL="200025" marR="741045">
              <a:lnSpc>
                <a:spcPts val="3020"/>
              </a:lnSpc>
              <a:spcBef>
                <a:spcPts val="1005"/>
              </a:spcBef>
            </a:pPr>
            <a:r>
              <a:rPr sz="2800" spc="-10" dirty="0">
                <a:latin typeface="Arial"/>
                <a:cs typeface="Arial"/>
              </a:rPr>
              <a:t>EFC </a:t>
            </a:r>
            <a:r>
              <a:rPr sz="2800" spc="-5" dirty="0">
                <a:latin typeface="Arial"/>
                <a:cs typeface="Arial"/>
              </a:rPr>
              <a:t>figure includes </a:t>
            </a:r>
            <a:r>
              <a:rPr sz="2800" dirty="0">
                <a:latin typeface="Arial"/>
                <a:cs typeface="Arial"/>
              </a:rPr>
              <a:t>parent(s)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spc="-10" dirty="0">
                <a:latin typeface="Arial"/>
                <a:cs typeface="Arial"/>
              </a:rPr>
              <a:t>student’s  </a:t>
            </a:r>
            <a:r>
              <a:rPr sz="2800" dirty="0">
                <a:latin typeface="Arial"/>
                <a:cs typeface="Arial"/>
              </a:rPr>
              <a:t>contribution.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C0E91-FC69-454B-82DE-D6235DED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71838" y="3800212"/>
            <a:ext cx="2332137" cy="22445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182" y="129434"/>
            <a:ext cx="7435329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/>
              <a:t>College Financing Plan </a:t>
            </a:r>
            <a:br>
              <a:rPr lang="en-US" sz="4000" b="1" spc="-5" dirty="0"/>
            </a:br>
            <a:r>
              <a:rPr lang="en-US" sz="4000" b="1" spc="-5" dirty="0"/>
              <a:t>aka -</a:t>
            </a:r>
            <a:r>
              <a:rPr sz="4000" b="1" spc="-5" dirty="0"/>
              <a:t>Net Price</a:t>
            </a:r>
            <a:r>
              <a:rPr sz="4000" b="1" spc="-55" dirty="0"/>
              <a:t> </a:t>
            </a:r>
            <a:r>
              <a:rPr sz="4000" b="1" spc="-5" dirty="0"/>
              <a:t>Calculator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627464" y="1671904"/>
            <a:ext cx="7885652" cy="4442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20925" indent="-342900">
              <a:spcBef>
                <a:spcPts val="1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Enables </a:t>
            </a:r>
            <a:r>
              <a:rPr sz="2400" dirty="0">
                <a:latin typeface="Arial"/>
                <a:cs typeface="Arial"/>
              </a:rPr>
              <a:t>current </a:t>
            </a:r>
            <a:r>
              <a:rPr sz="2400" spc="-5" dirty="0">
                <a:latin typeface="Arial"/>
                <a:cs typeface="Arial"/>
              </a:rPr>
              <a:t>and prospective  </a:t>
            </a:r>
            <a:r>
              <a:rPr sz="2400" dirty="0">
                <a:latin typeface="Arial"/>
                <a:cs typeface="Arial"/>
              </a:rPr>
              <a:t>students, </a:t>
            </a:r>
            <a:r>
              <a:rPr sz="2400" spc="-5" dirty="0">
                <a:latin typeface="Arial"/>
                <a:cs typeface="Arial"/>
              </a:rPr>
              <a:t>families and consumers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determine an </a:t>
            </a:r>
            <a:r>
              <a:rPr sz="2400" dirty="0">
                <a:latin typeface="Arial"/>
                <a:cs typeface="Arial"/>
              </a:rPr>
              <a:t>estimate of </a:t>
            </a:r>
            <a:r>
              <a:rPr sz="2400" spc="-5" dirty="0">
                <a:latin typeface="Arial"/>
                <a:cs typeface="Arial"/>
              </a:rPr>
              <a:t>an individual  net price </a:t>
            </a:r>
            <a:r>
              <a:rPr sz="2400" dirty="0">
                <a:latin typeface="Arial"/>
                <a:cs typeface="Arial"/>
              </a:rPr>
              <a:t>at a </a:t>
            </a:r>
            <a:r>
              <a:rPr sz="2400" spc="-5" dirty="0">
                <a:latin typeface="Arial"/>
                <a:cs typeface="Arial"/>
              </a:rPr>
              <a:t>particular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institution.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92278F"/>
                </a:solidFill>
                <a:latin typeface="Arial"/>
                <a:cs typeface="Arial"/>
              </a:rPr>
              <a:t>ESTIMATED </a:t>
            </a:r>
            <a:r>
              <a:rPr sz="2400" spc="-5" dirty="0">
                <a:latin typeface="Arial"/>
                <a:cs typeface="Arial"/>
              </a:rPr>
              <a:t>data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provided by each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institution:</a:t>
            </a:r>
            <a:endParaRPr sz="2400" dirty="0">
              <a:latin typeface="Arial"/>
              <a:cs typeface="Arial"/>
            </a:endParaRPr>
          </a:p>
          <a:p>
            <a:pPr marL="469900">
              <a:spcBef>
                <a:spcPts val="605"/>
              </a:spcBef>
              <a:tabLst>
                <a:tab pos="756285" algn="l"/>
              </a:tabLst>
            </a:pPr>
            <a:r>
              <a:rPr sz="20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2000" spc="-45" dirty="0">
                <a:latin typeface="Arial"/>
                <a:cs typeface="Arial"/>
              </a:rPr>
              <a:t>Total </a:t>
            </a:r>
            <a:r>
              <a:rPr sz="2000" dirty="0">
                <a:latin typeface="Arial"/>
                <a:cs typeface="Arial"/>
              </a:rPr>
              <a:t>price 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attendance</a:t>
            </a:r>
          </a:p>
          <a:p>
            <a:pPr marL="469900">
              <a:spcBef>
                <a:spcPts val="600"/>
              </a:spcBef>
              <a:tabLst>
                <a:tab pos="756285" algn="l"/>
              </a:tabLst>
            </a:pPr>
            <a:r>
              <a:rPr sz="20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2000" spc="-10" dirty="0">
                <a:latin typeface="Arial"/>
                <a:cs typeface="Arial"/>
              </a:rPr>
              <a:t>Tuition, </a:t>
            </a:r>
            <a:r>
              <a:rPr sz="2000" dirty="0">
                <a:latin typeface="Arial"/>
                <a:cs typeface="Arial"/>
              </a:rPr>
              <a:t>Fees, Room and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Board</a:t>
            </a:r>
          </a:p>
          <a:p>
            <a:pPr marL="469900">
              <a:spcBef>
                <a:spcPts val="600"/>
              </a:spcBef>
              <a:tabLst>
                <a:tab pos="756285" algn="l"/>
              </a:tabLst>
            </a:pPr>
            <a:r>
              <a:rPr sz="20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2000" dirty="0">
                <a:latin typeface="Arial"/>
                <a:cs typeface="Arial"/>
              </a:rPr>
              <a:t>Expenses (i.e., personal,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transportation)</a:t>
            </a:r>
          </a:p>
          <a:p>
            <a:pPr marL="469900">
              <a:spcBef>
                <a:spcPts val="600"/>
              </a:spcBef>
              <a:tabLst>
                <a:tab pos="756285" algn="l"/>
              </a:tabLst>
            </a:pPr>
            <a:r>
              <a:rPr sz="20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2000" dirty="0">
                <a:latin typeface="Arial"/>
                <a:cs typeface="Arial"/>
              </a:rPr>
              <a:t>Estimated </a:t>
            </a:r>
            <a:r>
              <a:rPr sz="2000" spc="-5" dirty="0">
                <a:latin typeface="Arial"/>
                <a:cs typeface="Arial"/>
              </a:rPr>
              <a:t>total </a:t>
            </a:r>
            <a:r>
              <a:rPr sz="2000" dirty="0">
                <a:latin typeface="Arial"/>
                <a:cs typeface="Arial"/>
              </a:rPr>
              <a:t>merit and need-based grant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aid</a:t>
            </a:r>
          </a:p>
          <a:p>
            <a:pPr marL="469900">
              <a:spcBef>
                <a:spcPts val="600"/>
              </a:spcBef>
              <a:tabLst>
                <a:tab pos="756285" algn="l"/>
              </a:tabLst>
            </a:pPr>
            <a:r>
              <a:rPr sz="20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2000" dirty="0">
                <a:latin typeface="Arial"/>
                <a:cs typeface="Arial"/>
              </a:rPr>
              <a:t>Estimated net price (attendance minus grant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aid)</a:t>
            </a:r>
          </a:p>
          <a:p>
            <a:pPr marL="12700">
              <a:spcBef>
                <a:spcPts val="1475"/>
              </a:spcBef>
            </a:pPr>
            <a:r>
              <a:rPr sz="2200" b="1" spc="-5" dirty="0">
                <a:solidFill>
                  <a:srgbClr val="92278F"/>
                </a:solidFill>
                <a:latin typeface="Arial"/>
                <a:cs typeface="Arial"/>
              </a:rPr>
              <a:t>May not include</a:t>
            </a:r>
            <a:r>
              <a:rPr sz="2200" b="1" spc="7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2278F"/>
                </a:solidFill>
                <a:latin typeface="Arial"/>
                <a:cs typeface="Arial"/>
              </a:rPr>
              <a:t>scholarships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9600" y="533400"/>
            <a:ext cx="1676400" cy="1676400"/>
            <a:chOff x="6705600" y="533400"/>
            <a:chExt cx="1676400" cy="1676400"/>
          </a:xfrm>
        </p:grpSpPr>
        <p:sp>
          <p:nvSpPr>
            <p:cNvPr id="5" name="object 5"/>
            <p:cNvSpPr/>
            <p:nvPr/>
          </p:nvSpPr>
          <p:spPr>
            <a:xfrm>
              <a:off x="6705600" y="533400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6" y="1326"/>
                  </a:lnTo>
                  <a:lnTo>
                    <a:pt x="743769" y="5260"/>
                  </a:lnTo>
                  <a:lnTo>
                    <a:pt x="697668" y="11729"/>
                  </a:lnTo>
                  <a:lnTo>
                    <a:pt x="652405" y="20664"/>
                  </a:lnTo>
                  <a:lnTo>
                    <a:pt x="608050" y="31993"/>
                  </a:lnTo>
                  <a:lnTo>
                    <a:pt x="564674" y="45645"/>
                  </a:lnTo>
                  <a:lnTo>
                    <a:pt x="522348" y="61551"/>
                  </a:lnTo>
                  <a:lnTo>
                    <a:pt x="481142" y="79638"/>
                  </a:lnTo>
                  <a:lnTo>
                    <a:pt x="441128" y="99837"/>
                  </a:lnTo>
                  <a:lnTo>
                    <a:pt x="402376" y="122076"/>
                  </a:lnTo>
                  <a:lnTo>
                    <a:pt x="364956" y="146285"/>
                  </a:lnTo>
                  <a:lnTo>
                    <a:pt x="328940" y="172393"/>
                  </a:lnTo>
                  <a:lnTo>
                    <a:pt x="294399" y="200329"/>
                  </a:lnTo>
                  <a:lnTo>
                    <a:pt x="261403" y="230023"/>
                  </a:lnTo>
                  <a:lnTo>
                    <a:pt x="230023" y="261403"/>
                  </a:lnTo>
                  <a:lnTo>
                    <a:pt x="200329" y="294399"/>
                  </a:lnTo>
                  <a:lnTo>
                    <a:pt x="172393" y="328940"/>
                  </a:lnTo>
                  <a:lnTo>
                    <a:pt x="146285" y="364956"/>
                  </a:lnTo>
                  <a:lnTo>
                    <a:pt x="122076" y="402376"/>
                  </a:lnTo>
                  <a:lnTo>
                    <a:pt x="99837" y="441128"/>
                  </a:lnTo>
                  <a:lnTo>
                    <a:pt x="79638" y="481142"/>
                  </a:lnTo>
                  <a:lnTo>
                    <a:pt x="61551" y="522348"/>
                  </a:lnTo>
                  <a:lnTo>
                    <a:pt x="45645" y="564674"/>
                  </a:lnTo>
                  <a:lnTo>
                    <a:pt x="31993" y="608050"/>
                  </a:lnTo>
                  <a:lnTo>
                    <a:pt x="20664" y="652405"/>
                  </a:lnTo>
                  <a:lnTo>
                    <a:pt x="11729" y="697668"/>
                  </a:lnTo>
                  <a:lnTo>
                    <a:pt x="5260" y="743769"/>
                  </a:lnTo>
                  <a:lnTo>
                    <a:pt x="1326" y="790636"/>
                  </a:lnTo>
                  <a:lnTo>
                    <a:pt x="0" y="838200"/>
                  </a:lnTo>
                  <a:lnTo>
                    <a:pt x="1326" y="885763"/>
                  </a:lnTo>
                  <a:lnTo>
                    <a:pt x="5260" y="932630"/>
                  </a:lnTo>
                  <a:lnTo>
                    <a:pt x="11729" y="978731"/>
                  </a:lnTo>
                  <a:lnTo>
                    <a:pt x="20664" y="1023994"/>
                  </a:lnTo>
                  <a:lnTo>
                    <a:pt x="31993" y="1068349"/>
                  </a:lnTo>
                  <a:lnTo>
                    <a:pt x="45645" y="1111725"/>
                  </a:lnTo>
                  <a:lnTo>
                    <a:pt x="61551" y="1154051"/>
                  </a:lnTo>
                  <a:lnTo>
                    <a:pt x="79638" y="1195257"/>
                  </a:lnTo>
                  <a:lnTo>
                    <a:pt x="99837" y="1235271"/>
                  </a:lnTo>
                  <a:lnTo>
                    <a:pt x="122076" y="1274023"/>
                  </a:lnTo>
                  <a:lnTo>
                    <a:pt x="146285" y="1311443"/>
                  </a:lnTo>
                  <a:lnTo>
                    <a:pt x="172393" y="1347459"/>
                  </a:lnTo>
                  <a:lnTo>
                    <a:pt x="200329" y="1382000"/>
                  </a:lnTo>
                  <a:lnTo>
                    <a:pt x="230023" y="1414996"/>
                  </a:lnTo>
                  <a:lnTo>
                    <a:pt x="261403" y="1446376"/>
                  </a:lnTo>
                  <a:lnTo>
                    <a:pt x="294399" y="1476070"/>
                  </a:lnTo>
                  <a:lnTo>
                    <a:pt x="328940" y="1504006"/>
                  </a:lnTo>
                  <a:lnTo>
                    <a:pt x="364956" y="1530114"/>
                  </a:lnTo>
                  <a:lnTo>
                    <a:pt x="402376" y="1554323"/>
                  </a:lnTo>
                  <a:lnTo>
                    <a:pt x="441128" y="1576562"/>
                  </a:lnTo>
                  <a:lnTo>
                    <a:pt x="481142" y="1596761"/>
                  </a:lnTo>
                  <a:lnTo>
                    <a:pt x="522348" y="1614848"/>
                  </a:lnTo>
                  <a:lnTo>
                    <a:pt x="564674" y="1630754"/>
                  </a:lnTo>
                  <a:lnTo>
                    <a:pt x="608050" y="1644406"/>
                  </a:lnTo>
                  <a:lnTo>
                    <a:pt x="652405" y="1655735"/>
                  </a:lnTo>
                  <a:lnTo>
                    <a:pt x="697668" y="1664670"/>
                  </a:lnTo>
                  <a:lnTo>
                    <a:pt x="743769" y="1671139"/>
                  </a:lnTo>
                  <a:lnTo>
                    <a:pt x="790636" y="1675073"/>
                  </a:lnTo>
                  <a:lnTo>
                    <a:pt x="838200" y="1676400"/>
                  </a:lnTo>
                  <a:lnTo>
                    <a:pt x="885763" y="1675073"/>
                  </a:lnTo>
                  <a:lnTo>
                    <a:pt x="932630" y="1671139"/>
                  </a:lnTo>
                  <a:lnTo>
                    <a:pt x="978731" y="1664670"/>
                  </a:lnTo>
                  <a:lnTo>
                    <a:pt x="1023994" y="1655735"/>
                  </a:lnTo>
                  <a:lnTo>
                    <a:pt x="1068349" y="1644406"/>
                  </a:lnTo>
                  <a:lnTo>
                    <a:pt x="1111725" y="1630754"/>
                  </a:lnTo>
                  <a:lnTo>
                    <a:pt x="1154051" y="1614848"/>
                  </a:lnTo>
                  <a:lnTo>
                    <a:pt x="1195257" y="1596761"/>
                  </a:lnTo>
                  <a:lnTo>
                    <a:pt x="1235271" y="1576562"/>
                  </a:lnTo>
                  <a:lnTo>
                    <a:pt x="1274023" y="1554323"/>
                  </a:lnTo>
                  <a:lnTo>
                    <a:pt x="1311443" y="1530114"/>
                  </a:lnTo>
                  <a:lnTo>
                    <a:pt x="1347459" y="1504006"/>
                  </a:lnTo>
                  <a:lnTo>
                    <a:pt x="1382000" y="1476070"/>
                  </a:lnTo>
                  <a:lnTo>
                    <a:pt x="1414996" y="1446376"/>
                  </a:lnTo>
                  <a:lnTo>
                    <a:pt x="1446376" y="1414996"/>
                  </a:lnTo>
                  <a:lnTo>
                    <a:pt x="1476070" y="1382000"/>
                  </a:lnTo>
                  <a:lnTo>
                    <a:pt x="1504006" y="1347459"/>
                  </a:lnTo>
                  <a:lnTo>
                    <a:pt x="1530114" y="1311443"/>
                  </a:lnTo>
                  <a:lnTo>
                    <a:pt x="1554323" y="1274023"/>
                  </a:lnTo>
                  <a:lnTo>
                    <a:pt x="1576562" y="1235271"/>
                  </a:lnTo>
                  <a:lnTo>
                    <a:pt x="1596761" y="1195257"/>
                  </a:lnTo>
                  <a:lnTo>
                    <a:pt x="1614848" y="1154051"/>
                  </a:lnTo>
                  <a:lnTo>
                    <a:pt x="1630754" y="1111725"/>
                  </a:lnTo>
                  <a:lnTo>
                    <a:pt x="1644406" y="1068349"/>
                  </a:lnTo>
                  <a:lnTo>
                    <a:pt x="1655735" y="1023994"/>
                  </a:lnTo>
                  <a:lnTo>
                    <a:pt x="1664670" y="978731"/>
                  </a:lnTo>
                  <a:lnTo>
                    <a:pt x="1671139" y="932630"/>
                  </a:lnTo>
                  <a:lnTo>
                    <a:pt x="1675073" y="885763"/>
                  </a:lnTo>
                  <a:lnTo>
                    <a:pt x="1676400" y="838200"/>
                  </a:lnTo>
                  <a:lnTo>
                    <a:pt x="1675073" y="790636"/>
                  </a:lnTo>
                  <a:lnTo>
                    <a:pt x="1671139" y="743769"/>
                  </a:lnTo>
                  <a:lnTo>
                    <a:pt x="1664670" y="697668"/>
                  </a:lnTo>
                  <a:lnTo>
                    <a:pt x="1655735" y="652405"/>
                  </a:lnTo>
                  <a:lnTo>
                    <a:pt x="1644406" y="608050"/>
                  </a:lnTo>
                  <a:lnTo>
                    <a:pt x="1630754" y="564674"/>
                  </a:lnTo>
                  <a:lnTo>
                    <a:pt x="1614848" y="522348"/>
                  </a:lnTo>
                  <a:lnTo>
                    <a:pt x="1596761" y="481142"/>
                  </a:lnTo>
                  <a:lnTo>
                    <a:pt x="1576562" y="441128"/>
                  </a:lnTo>
                  <a:lnTo>
                    <a:pt x="1554323" y="402376"/>
                  </a:lnTo>
                  <a:lnTo>
                    <a:pt x="1530114" y="364956"/>
                  </a:lnTo>
                  <a:lnTo>
                    <a:pt x="1504006" y="328940"/>
                  </a:lnTo>
                  <a:lnTo>
                    <a:pt x="1476070" y="294399"/>
                  </a:lnTo>
                  <a:lnTo>
                    <a:pt x="1446376" y="261403"/>
                  </a:lnTo>
                  <a:lnTo>
                    <a:pt x="1414996" y="230023"/>
                  </a:lnTo>
                  <a:lnTo>
                    <a:pt x="1382000" y="200329"/>
                  </a:lnTo>
                  <a:lnTo>
                    <a:pt x="1347459" y="172393"/>
                  </a:lnTo>
                  <a:lnTo>
                    <a:pt x="1311443" y="146285"/>
                  </a:lnTo>
                  <a:lnTo>
                    <a:pt x="1274023" y="122076"/>
                  </a:lnTo>
                  <a:lnTo>
                    <a:pt x="1235271" y="99837"/>
                  </a:lnTo>
                  <a:lnTo>
                    <a:pt x="1195257" y="79638"/>
                  </a:lnTo>
                  <a:lnTo>
                    <a:pt x="1154051" y="61551"/>
                  </a:lnTo>
                  <a:lnTo>
                    <a:pt x="1111725" y="45645"/>
                  </a:lnTo>
                  <a:lnTo>
                    <a:pt x="1068349" y="31993"/>
                  </a:lnTo>
                  <a:lnTo>
                    <a:pt x="1023994" y="20664"/>
                  </a:lnTo>
                  <a:lnTo>
                    <a:pt x="978731" y="11729"/>
                  </a:lnTo>
                  <a:lnTo>
                    <a:pt x="932630" y="5260"/>
                  </a:lnTo>
                  <a:lnTo>
                    <a:pt x="885763" y="1326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44512" y="863955"/>
              <a:ext cx="780288" cy="1045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37210"/>
            <a:ext cx="496379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How is EFC</a:t>
            </a:r>
            <a:r>
              <a:rPr sz="4000" b="1" spc="-45" dirty="0"/>
              <a:t> </a:t>
            </a:r>
            <a:r>
              <a:rPr sz="4000" b="1" spc="-5" dirty="0"/>
              <a:t>Calculated?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281723" y="1604848"/>
            <a:ext cx="8781123" cy="45618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5"/>
              </a:spcBef>
            </a:pPr>
            <a:r>
              <a:rPr sz="2200" spc="-5" dirty="0">
                <a:latin typeface="Arial"/>
                <a:cs typeface="Arial"/>
              </a:rPr>
              <a:t>In </a:t>
            </a:r>
            <a:r>
              <a:rPr sz="2200" spc="-30" dirty="0">
                <a:latin typeface="Arial"/>
                <a:cs typeface="Arial"/>
              </a:rPr>
              <a:t>theory, </a:t>
            </a:r>
            <a:r>
              <a:rPr sz="2200" spc="-5" dirty="0">
                <a:latin typeface="Arial"/>
                <a:cs typeface="Arial"/>
              </a:rPr>
              <a:t>the EFC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a number </a:t>
            </a:r>
            <a:r>
              <a:rPr sz="2200" dirty="0">
                <a:latin typeface="Arial"/>
                <a:cs typeface="Arial"/>
              </a:rPr>
              <a:t>calculated </a:t>
            </a:r>
            <a:r>
              <a:rPr sz="2200" spc="-5" dirty="0">
                <a:latin typeface="Arial"/>
                <a:cs typeface="Arial"/>
              </a:rPr>
              <a:t>to measure and  compare the general financial strength of </a:t>
            </a:r>
            <a:r>
              <a:rPr sz="2200" dirty="0">
                <a:latin typeface="Arial"/>
                <a:cs typeface="Arial"/>
              </a:rPr>
              <a:t>all </a:t>
            </a:r>
            <a:r>
              <a:rPr sz="2200" spc="-5" dirty="0">
                <a:latin typeface="Arial"/>
                <a:cs typeface="Arial"/>
              </a:rPr>
              <a:t>families applying for  aid - it is </a:t>
            </a:r>
            <a:r>
              <a:rPr sz="2200" b="1" spc="-5" dirty="0">
                <a:latin typeface="Arial"/>
                <a:cs typeface="Arial"/>
              </a:rPr>
              <a:t>NOT </a:t>
            </a:r>
            <a:r>
              <a:rPr sz="2200" spc="-5" dirty="0">
                <a:latin typeface="Arial"/>
                <a:cs typeface="Arial"/>
              </a:rPr>
              <a:t>the amount you are expected to </a:t>
            </a:r>
            <a:r>
              <a:rPr sz="2200" spc="-50" dirty="0">
                <a:latin typeface="Arial"/>
                <a:cs typeface="Arial"/>
              </a:rPr>
              <a:t>pay. </a:t>
            </a:r>
            <a:r>
              <a:rPr sz="2200" spc="-5" dirty="0">
                <a:latin typeface="Arial"/>
                <a:cs typeface="Arial"/>
              </a:rPr>
              <a:t>The EFC  remains the same no matter which school the student</a:t>
            </a:r>
            <a:r>
              <a:rPr sz="2200" spc="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attends.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3200" dirty="0">
              <a:latin typeface="Arial"/>
              <a:cs typeface="Arial"/>
            </a:endParaRPr>
          </a:p>
          <a:p>
            <a:pPr marL="355600" indent="-342900">
              <a:buClr>
                <a:srgbClr val="92278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dirty="0">
                <a:latin typeface="Arial"/>
                <a:cs typeface="Arial"/>
              </a:rPr>
              <a:t>Expected Family </a:t>
            </a:r>
            <a:r>
              <a:rPr sz="1700" b="1" spc="-5" dirty="0">
                <a:latin typeface="Arial"/>
                <a:cs typeface="Arial"/>
              </a:rPr>
              <a:t>Contribution </a:t>
            </a:r>
            <a:r>
              <a:rPr sz="1700" b="1" dirty="0">
                <a:latin typeface="Arial"/>
                <a:cs typeface="Arial"/>
              </a:rPr>
              <a:t>(EFC) </a:t>
            </a:r>
            <a:r>
              <a:rPr sz="1700" b="1" spc="-5" dirty="0">
                <a:latin typeface="Arial"/>
                <a:cs typeface="Arial"/>
              </a:rPr>
              <a:t>is </a:t>
            </a:r>
            <a:r>
              <a:rPr sz="1700" b="1" dirty="0">
                <a:latin typeface="Arial"/>
                <a:cs typeface="Arial"/>
              </a:rPr>
              <a:t>determined based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on:</a:t>
            </a:r>
            <a:endParaRPr sz="1700" dirty="0">
              <a:latin typeface="Arial"/>
              <a:cs typeface="Arial"/>
            </a:endParaRPr>
          </a:p>
          <a:p>
            <a:pPr>
              <a:spcBef>
                <a:spcPts val="45"/>
              </a:spcBef>
              <a:buClr>
                <a:srgbClr val="92278F"/>
              </a:buClr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756285" lvl="1" indent="-287020">
              <a:buClr>
                <a:srgbClr val="92278F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Parent income and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assets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spcBef>
                <a:spcPts val="75"/>
              </a:spcBef>
              <a:buClr>
                <a:srgbClr val="92278F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Student income 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assets</a:t>
            </a:r>
          </a:p>
          <a:p>
            <a:pPr marL="756285" lvl="1" indent="-287020">
              <a:spcBef>
                <a:spcPts val="70"/>
              </a:spcBef>
              <a:buClr>
                <a:srgbClr val="92278F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Family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size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spcBef>
                <a:spcPts val="75"/>
              </a:spcBef>
              <a:buClr>
                <a:srgbClr val="92278F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Number in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college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spcBef>
                <a:spcPts val="70"/>
              </a:spcBef>
              <a:buClr>
                <a:srgbClr val="92278F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Age of the older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parent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469900">
              <a:spcBef>
                <a:spcPts val="5"/>
              </a:spcBef>
            </a:pPr>
            <a:r>
              <a:rPr sz="1700" spc="5" dirty="0">
                <a:latin typeface="Arial"/>
                <a:cs typeface="Arial"/>
              </a:rPr>
              <a:t>This </a:t>
            </a:r>
            <a:r>
              <a:rPr sz="1700" dirty="0">
                <a:latin typeface="Arial"/>
                <a:cs typeface="Arial"/>
              </a:rPr>
              <a:t>is </a:t>
            </a:r>
            <a:r>
              <a:rPr sz="1700" spc="-5" dirty="0">
                <a:latin typeface="Arial"/>
                <a:cs typeface="Arial"/>
              </a:rPr>
              <a:t>NOT </a:t>
            </a:r>
            <a:r>
              <a:rPr sz="1700" dirty="0">
                <a:latin typeface="Arial"/>
                <a:cs typeface="Arial"/>
              </a:rPr>
              <a:t>necessarily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amount </a:t>
            </a:r>
            <a:r>
              <a:rPr sz="1700" spc="-10" dirty="0">
                <a:latin typeface="Arial"/>
                <a:cs typeface="Arial"/>
              </a:rPr>
              <a:t>you </a:t>
            </a:r>
            <a:r>
              <a:rPr sz="1700" spc="-5" dirty="0">
                <a:latin typeface="Arial"/>
                <a:cs typeface="Arial"/>
              </a:rPr>
              <a:t>will </a:t>
            </a:r>
            <a:r>
              <a:rPr sz="1700" dirty="0">
                <a:latin typeface="Arial"/>
                <a:cs typeface="Arial"/>
              </a:rPr>
              <a:t>pay each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year!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3600538"/>
            <a:ext cx="2124032" cy="2028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39" y="437210"/>
            <a:ext cx="521331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Parent Income &amp;</a:t>
            </a:r>
            <a:r>
              <a:rPr sz="4000" b="1" spc="-135" dirty="0"/>
              <a:t> </a:t>
            </a:r>
            <a:r>
              <a:rPr sz="4000" b="1" spc="-10" dirty="0"/>
              <a:t>Assets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1703655"/>
            <a:ext cx="8011795" cy="163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lr>
                <a:srgbClr val="92278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pc="-10" dirty="0">
                <a:latin typeface="Arial"/>
                <a:cs typeface="Arial"/>
              </a:rPr>
              <a:t>Allowances </a:t>
            </a:r>
            <a:r>
              <a:rPr spc="-5" dirty="0">
                <a:latin typeface="Arial"/>
                <a:cs typeface="Arial"/>
              </a:rPr>
              <a:t>are made </a:t>
            </a:r>
            <a:r>
              <a:rPr dirty="0">
                <a:latin typeface="Arial"/>
                <a:cs typeface="Arial"/>
              </a:rPr>
              <a:t>for </a:t>
            </a:r>
            <a:r>
              <a:rPr spc="-5" dirty="0">
                <a:latin typeface="Arial"/>
                <a:cs typeface="Arial"/>
              </a:rPr>
              <a:t>federal, state, local </a:t>
            </a:r>
            <a:r>
              <a:rPr spc="-10" dirty="0">
                <a:latin typeface="Arial"/>
                <a:cs typeface="Arial"/>
              </a:rPr>
              <a:t>and </a:t>
            </a:r>
            <a:r>
              <a:rPr spc="-5" dirty="0">
                <a:latin typeface="Arial"/>
                <a:cs typeface="Arial"/>
              </a:rPr>
              <a:t>social security taxes;  </a:t>
            </a:r>
            <a:r>
              <a:rPr spc="-10" dirty="0">
                <a:latin typeface="Arial"/>
                <a:cs typeface="Arial"/>
              </a:rPr>
              <a:t>working </a:t>
            </a:r>
            <a:r>
              <a:rPr spc="-5" dirty="0">
                <a:latin typeface="Arial"/>
                <a:cs typeface="Arial"/>
              </a:rPr>
              <a:t>parent households and a standard living </a:t>
            </a:r>
            <a:r>
              <a:rPr spc="-10" dirty="0">
                <a:latin typeface="Arial"/>
                <a:cs typeface="Arial"/>
              </a:rPr>
              <a:t>allowance </a:t>
            </a:r>
            <a:r>
              <a:rPr spc="-5" dirty="0">
                <a:latin typeface="Arial"/>
                <a:cs typeface="Arial"/>
              </a:rPr>
              <a:t>based on family  size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2278F"/>
              </a:buClr>
              <a:buFont typeface="Wingdings"/>
              <a:buChar char=""/>
            </a:pPr>
            <a:endParaRPr sz="1650">
              <a:latin typeface="Arial"/>
              <a:cs typeface="Arial"/>
            </a:endParaRPr>
          </a:p>
          <a:p>
            <a:pPr marL="355600" marR="538480" indent="-342900">
              <a:buClr>
                <a:srgbClr val="92278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An </a:t>
            </a:r>
            <a:r>
              <a:rPr b="1" spc="-15" dirty="0">
                <a:latin typeface="Arial"/>
                <a:cs typeface="Arial"/>
              </a:rPr>
              <a:t>ASSET </a:t>
            </a:r>
            <a:r>
              <a:rPr b="1" dirty="0">
                <a:latin typeface="Arial"/>
                <a:cs typeface="Arial"/>
              </a:rPr>
              <a:t>PROTECTION </a:t>
            </a:r>
            <a:r>
              <a:rPr b="1" spc="-20" dirty="0">
                <a:latin typeface="Arial"/>
                <a:cs typeface="Arial"/>
              </a:rPr>
              <a:t>ALLOWANCE </a:t>
            </a:r>
            <a:r>
              <a:rPr spc="-5" dirty="0">
                <a:latin typeface="Arial"/>
                <a:cs typeface="Arial"/>
              </a:rPr>
              <a:t>is </a:t>
            </a:r>
            <a:r>
              <a:rPr spc="-10" dirty="0">
                <a:latin typeface="Arial"/>
                <a:cs typeface="Arial"/>
              </a:rPr>
              <a:t>applied against </a:t>
            </a:r>
            <a:r>
              <a:rPr dirty="0">
                <a:latin typeface="Arial"/>
                <a:cs typeface="Arial"/>
              </a:rPr>
              <a:t>a </a:t>
            </a:r>
            <a:r>
              <a:rPr spc="-10" dirty="0">
                <a:latin typeface="Arial"/>
                <a:cs typeface="Arial"/>
              </a:rPr>
              <a:t>Parent’s  </a:t>
            </a:r>
            <a:r>
              <a:rPr spc="-5" dirty="0">
                <a:latin typeface="Arial"/>
                <a:cs typeface="Arial"/>
              </a:rPr>
              <a:t>assets, based on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information provided on </a:t>
            </a:r>
            <a:r>
              <a:rPr dirty="0">
                <a:latin typeface="Arial"/>
                <a:cs typeface="Arial"/>
              </a:rPr>
              <a:t>the </a:t>
            </a:r>
            <a:r>
              <a:rPr spc="-20" dirty="0">
                <a:latin typeface="Arial"/>
                <a:cs typeface="Arial"/>
              </a:rPr>
              <a:t>FAFSA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application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5205223"/>
            <a:ext cx="8042275" cy="102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ASSET</a:t>
            </a:r>
            <a:r>
              <a:rPr sz="1400" spc="-10" dirty="0">
                <a:latin typeface="Arial"/>
                <a:cs typeface="Arial"/>
              </a:rPr>
              <a:t>: </a:t>
            </a:r>
            <a:r>
              <a:rPr sz="1400" b="1" spc="-5" dirty="0">
                <a:latin typeface="Arial"/>
                <a:cs typeface="Arial"/>
              </a:rPr>
              <a:t>Home, Personal </a:t>
            </a:r>
            <a:r>
              <a:rPr sz="1400" b="1" spc="-20" dirty="0">
                <a:latin typeface="Arial"/>
                <a:cs typeface="Arial"/>
              </a:rPr>
              <a:t>Property, </a:t>
            </a:r>
            <a:r>
              <a:rPr sz="1400" b="1" spc="-5" dirty="0">
                <a:latin typeface="Arial"/>
                <a:cs typeface="Arial"/>
              </a:rPr>
              <a:t>Qualified Retirement Funds; </a:t>
            </a:r>
            <a:r>
              <a:rPr sz="1400" b="1" spc="-15" dirty="0">
                <a:latin typeface="Arial"/>
                <a:cs typeface="Arial"/>
              </a:rPr>
              <a:t>Value </a:t>
            </a:r>
            <a:r>
              <a:rPr sz="1400" b="1" spc="-5" dirty="0">
                <a:latin typeface="Arial"/>
                <a:cs typeface="Arial"/>
              </a:rPr>
              <a:t>of Life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Insurance</a:t>
            </a:r>
            <a:endParaRPr sz="1400">
              <a:latin typeface="Arial"/>
              <a:cs typeface="Arial"/>
            </a:endParaRPr>
          </a:p>
          <a:p>
            <a:pPr marL="12700" marR="2827655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Report </a:t>
            </a:r>
            <a:r>
              <a:rPr sz="1400" b="1" spc="-5" dirty="0">
                <a:latin typeface="Arial"/>
                <a:cs typeface="Arial"/>
              </a:rPr>
              <a:t>NET </a:t>
            </a:r>
            <a:r>
              <a:rPr sz="1400" b="1" spc="-10" dirty="0">
                <a:latin typeface="Arial"/>
                <a:cs typeface="Arial"/>
              </a:rPr>
              <a:t>ASSETS </a:t>
            </a:r>
            <a:r>
              <a:rPr sz="1400" dirty="0">
                <a:latin typeface="Arial"/>
                <a:cs typeface="Arial"/>
              </a:rPr>
              <a:t>(Current </a:t>
            </a:r>
            <a:r>
              <a:rPr sz="1400" spc="-2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– Current </a:t>
            </a:r>
            <a:r>
              <a:rPr sz="1400" spc="-5" dirty="0">
                <a:latin typeface="Arial"/>
                <a:cs typeface="Arial"/>
              </a:rPr>
              <a:t>Debt </a:t>
            </a:r>
            <a:r>
              <a:rPr sz="1400" dirty="0">
                <a:latin typeface="Arial"/>
                <a:cs typeface="Arial"/>
              </a:rPr>
              <a:t>= </a:t>
            </a:r>
            <a:r>
              <a:rPr sz="1400" spc="-5" dirty="0">
                <a:latin typeface="Arial"/>
                <a:cs typeface="Arial"/>
              </a:rPr>
              <a:t>Net </a:t>
            </a:r>
            <a:r>
              <a:rPr sz="1400" dirty="0">
                <a:latin typeface="Arial"/>
                <a:cs typeface="Arial"/>
              </a:rPr>
              <a:t>Asset)  529 college </a:t>
            </a:r>
            <a:r>
              <a:rPr sz="1400" spc="-5" dirty="0">
                <a:latin typeface="Arial"/>
                <a:cs typeface="Arial"/>
              </a:rPr>
              <a:t>savings </a:t>
            </a:r>
            <a:r>
              <a:rPr sz="1400" dirty="0">
                <a:latin typeface="Arial"/>
                <a:cs typeface="Arial"/>
              </a:rPr>
              <a:t>accounts are reported as Parent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Investments.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47876" y="3361753"/>
            <a:ext cx="8245475" cy="1663064"/>
            <a:chOff x="523875" y="3361753"/>
            <a:chExt cx="8245475" cy="1663064"/>
          </a:xfrm>
        </p:grpSpPr>
        <p:sp>
          <p:nvSpPr>
            <p:cNvPr id="6" name="object 6"/>
            <p:cNvSpPr/>
            <p:nvPr/>
          </p:nvSpPr>
          <p:spPr>
            <a:xfrm>
              <a:off x="533400" y="3371214"/>
              <a:ext cx="5562600" cy="1624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8637" y="3366515"/>
              <a:ext cx="5572125" cy="1634489"/>
            </a:xfrm>
            <a:custGeom>
              <a:avLst/>
              <a:gdLst/>
              <a:ahLst/>
              <a:cxnLst/>
              <a:rect l="l" t="t" r="r" b="b"/>
              <a:pathLst>
                <a:path w="5572125" h="1634489">
                  <a:moveTo>
                    <a:pt x="0" y="1634108"/>
                  </a:moveTo>
                  <a:lnTo>
                    <a:pt x="5572125" y="1634108"/>
                  </a:lnTo>
                  <a:lnTo>
                    <a:pt x="5572125" y="0"/>
                  </a:lnTo>
                  <a:lnTo>
                    <a:pt x="0" y="0"/>
                  </a:lnTo>
                  <a:lnTo>
                    <a:pt x="0" y="16341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9200" y="4387659"/>
              <a:ext cx="3740150" cy="589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8072" y="4582217"/>
              <a:ext cx="534035" cy="257175"/>
            </a:xfrm>
            <a:custGeom>
              <a:avLst/>
              <a:gdLst/>
              <a:ahLst/>
              <a:cxnLst/>
              <a:rect l="l" t="t" r="r" b="b"/>
              <a:pathLst>
                <a:path w="534035" h="257175">
                  <a:moveTo>
                    <a:pt x="224460" y="0"/>
                  </a:moveTo>
                  <a:lnTo>
                    <a:pt x="213740" y="3625"/>
                  </a:lnTo>
                  <a:lnTo>
                    <a:pt x="0" y="128339"/>
                  </a:lnTo>
                  <a:lnTo>
                    <a:pt x="213740" y="253053"/>
                  </a:lnTo>
                  <a:lnTo>
                    <a:pt x="224460" y="256732"/>
                  </a:lnTo>
                  <a:lnTo>
                    <a:pt x="235394" y="256006"/>
                  </a:lnTo>
                  <a:lnTo>
                    <a:pt x="245280" y="251231"/>
                  </a:lnTo>
                  <a:lnTo>
                    <a:pt x="252856" y="242766"/>
                  </a:lnTo>
                  <a:lnTo>
                    <a:pt x="256482" y="232046"/>
                  </a:lnTo>
                  <a:lnTo>
                    <a:pt x="255762" y="221112"/>
                  </a:lnTo>
                  <a:lnTo>
                    <a:pt x="251017" y="211226"/>
                  </a:lnTo>
                  <a:lnTo>
                    <a:pt x="242569" y="203650"/>
                  </a:lnTo>
                  <a:lnTo>
                    <a:pt x="162400" y="156914"/>
                  </a:lnTo>
                  <a:lnTo>
                    <a:pt x="56641" y="156914"/>
                  </a:lnTo>
                  <a:lnTo>
                    <a:pt x="56641" y="99764"/>
                  </a:lnTo>
                  <a:lnTo>
                    <a:pt x="162400" y="99764"/>
                  </a:lnTo>
                  <a:lnTo>
                    <a:pt x="242569" y="53028"/>
                  </a:lnTo>
                  <a:lnTo>
                    <a:pt x="251017" y="45469"/>
                  </a:lnTo>
                  <a:lnTo>
                    <a:pt x="255762" y="35613"/>
                  </a:lnTo>
                  <a:lnTo>
                    <a:pt x="256482" y="24685"/>
                  </a:lnTo>
                  <a:lnTo>
                    <a:pt x="252856" y="13912"/>
                  </a:lnTo>
                  <a:lnTo>
                    <a:pt x="245280" y="5464"/>
                  </a:lnTo>
                  <a:lnTo>
                    <a:pt x="235394" y="720"/>
                  </a:lnTo>
                  <a:lnTo>
                    <a:pt x="224460" y="0"/>
                  </a:lnTo>
                  <a:close/>
                </a:path>
                <a:path w="534035" h="257175">
                  <a:moveTo>
                    <a:pt x="162400" y="99764"/>
                  </a:moveTo>
                  <a:lnTo>
                    <a:pt x="56641" y="99764"/>
                  </a:lnTo>
                  <a:lnTo>
                    <a:pt x="56641" y="156914"/>
                  </a:lnTo>
                  <a:lnTo>
                    <a:pt x="162400" y="156914"/>
                  </a:lnTo>
                  <a:lnTo>
                    <a:pt x="155646" y="152977"/>
                  </a:lnTo>
                  <a:lnTo>
                    <a:pt x="71119" y="152977"/>
                  </a:lnTo>
                  <a:lnTo>
                    <a:pt x="71119" y="103701"/>
                  </a:lnTo>
                  <a:lnTo>
                    <a:pt x="155646" y="103701"/>
                  </a:lnTo>
                  <a:lnTo>
                    <a:pt x="162400" y="99764"/>
                  </a:lnTo>
                  <a:close/>
                </a:path>
                <a:path w="534035" h="257175">
                  <a:moveTo>
                    <a:pt x="533526" y="99764"/>
                  </a:moveTo>
                  <a:lnTo>
                    <a:pt x="162400" y="99764"/>
                  </a:lnTo>
                  <a:lnTo>
                    <a:pt x="113383" y="128339"/>
                  </a:lnTo>
                  <a:lnTo>
                    <a:pt x="162400" y="156914"/>
                  </a:lnTo>
                  <a:lnTo>
                    <a:pt x="533526" y="156914"/>
                  </a:lnTo>
                  <a:lnTo>
                    <a:pt x="533526" y="99764"/>
                  </a:lnTo>
                  <a:close/>
                </a:path>
                <a:path w="534035" h="257175">
                  <a:moveTo>
                    <a:pt x="71119" y="103701"/>
                  </a:moveTo>
                  <a:lnTo>
                    <a:pt x="71119" y="152977"/>
                  </a:lnTo>
                  <a:lnTo>
                    <a:pt x="113383" y="128339"/>
                  </a:lnTo>
                  <a:lnTo>
                    <a:pt x="71119" y="103701"/>
                  </a:lnTo>
                  <a:close/>
                </a:path>
                <a:path w="534035" h="257175">
                  <a:moveTo>
                    <a:pt x="113383" y="128339"/>
                  </a:moveTo>
                  <a:lnTo>
                    <a:pt x="71119" y="152977"/>
                  </a:lnTo>
                  <a:lnTo>
                    <a:pt x="155646" y="152977"/>
                  </a:lnTo>
                  <a:lnTo>
                    <a:pt x="113383" y="128339"/>
                  </a:lnTo>
                  <a:close/>
                </a:path>
                <a:path w="534035" h="257175">
                  <a:moveTo>
                    <a:pt x="155646" y="103701"/>
                  </a:moveTo>
                  <a:lnTo>
                    <a:pt x="71119" y="103701"/>
                  </a:lnTo>
                  <a:lnTo>
                    <a:pt x="113383" y="128339"/>
                  </a:lnTo>
                  <a:lnTo>
                    <a:pt x="155646" y="10370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6600" y="4406518"/>
              <a:ext cx="1323340" cy="608330"/>
            </a:xfrm>
            <a:custGeom>
              <a:avLst/>
              <a:gdLst/>
              <a:ahLst/>
              <a:cxnLst/>
              <a:rect l="l" t="t" r="r" b="b"/>
              <a:pathLst>
                <a:path w="1323339" h="608329">
                  <a:moveTo>
                    <a:pt x="0" y="304037"/>
                  </a:moveTo>
                  <a:lnTo>
                    <a:pt x="11927" y="246269"/>
                  </a:lnTo>
                  <a:lnTo>
                    <a:pt x="46233" y="192157"/>
                  </a:lnTo>
                  <a:lnTo>
                    <a:pt x="100699" y="142722"/>
                  </a:lnTo>
                  <a:lnTo>
                    <a:pt x="134799" y="120077"/>
                  </a:lnTo>
                  <a:lnTo>
                    <a:pt x="173108" y="98983"/>
                  </a:lnTo>
                  <a:lnTo>
                    <a:pt x="215348" y="79569"/>
                  </a:lnTo>
                  <a:lnTo>
                    <a:pt x="261243" y="61961"/>
                  </a:lnTo>
                  <a:lnTo>
                    <a:pt x="310514" y="46287"/>
                  </a:lnTo>
                  <a:lnTo>
                    <a:pt x="362886" y="32675"/>
                  </a:lnTo>
                  <a:lnTo>
                    <a:pt x="418080" y="21252"/>
                  </a:lnTo>
                  <a:lnTo>
                    <a:pt x="475820" y="12145"/>
                  </a:lnTo>
                  <a:lnTo>
                    <a:pt x="535829" y="5483"/>
                  </a:lnTo>
                  <a:lnTo>
                    <a:pt x="597829" y="1392"/>
                  </a:lnTo>
                  <a:lnTo>
                    <a:pt x="661542" y="0"/>
                  </a:lnTo>
                  <a:lnTo>
                    <a:pt x="725256" y="1392"/>
                  </a:lnTo>
                  <a:lnTo>
                    <a:pt x="787256" y="5483"/>
                  </a:lnTo>
                  <a:lnTo>
                    <a:pt x="847265" y="12145"/>
                  </a:lnTo>
                  <a:lnTo>
                    <a:pt x="905005" y="21252"/>
                  </a:lnTo>
                  <a:lnTo>
                    <a:pt x="960199" y="32675"/>
                  </a:lnTo>
                  <a:lnTo>
                    <a:pt x="1012571" y="46287"/>
                  </a:lnTo>
                  <a:lnTo>
                    <a:pt x="1061842" y="61961"/>
                  </a:lnTo>
                  <a:lnTo>
                    <a:pt x="1107737" y="79569"/>
                  </a:lnTo>
                  <a:lnTo>
                    <a:pt x="1149977" y="98983"/>
                  </a:lnTo>
                  <a:lnTo>
                    <a:pt x="1188286" y="120077"/>
                  </a:lnTo>
                  <a:lnTo>
                    <a:pt x="1222386" y="142722"/>
                  </a:lnTo>
                  <a:lnTo>
                    <a:pt x="1252001" y="166791"/>
                  </a:lnTo>
                  <a:lnTo>
                    <a:pt x="1296663" y="218692"/>
                  </a:lnTo>
                  <a:lnTo>
                    <a:pt x="1320057" y="274760"/>
                  </a:lnTo>
                  <a:lnTo>
                    <a:pt x="1323086" y="304037"/>
                  </a:lnTo>
                  <a:lnTo>
                    <a:pt x="1320057" y="333336"/>
                  </a:lnTo>
                  <a:lnTo>
                    <a:pt x="1296663" y="389439"/>
                  </a:lnTo>
                  <a:lnTo>
                    <a:pt x="1252001" y="441366"/>
                  </a:lnTo>
                  <a:lnTo>
                    <a:pt x="1222386" y="465445"/>
                  </a:lnTo>
                  <a:lnTo>
                    <a:pt x="1188286" y="488099"/>
                  </a:lnTo>
                  <a:lnTo>
                    <a:pt x="1149977" y="509200"/>
                  </a:lnTo>
                  <a:lnTo>
                    <a:pt x="1107737" y="528620"/>
                  </a:lnTo>
                  <a:lnTo>
                    <a:pt x="1061842" y="546232"/>
                  </a:lnTo>
                  <a:lnTo>
                    <a:pt x="1012571" y="561909"/>
                  </a:lnTo>
                  <a:lnTo>
                    <a:pt x="960199" y="575524"/>
                  </a:lnTo>
                  <a:lnTo>
                    <a:pt x="905005" y="586949"/>
                  </a:lnTo>
                  <a:lnTo>
                    <a:pt x="847265" y="596056"/>
                  </a:lnTo>
                  <a:lnTo>
                    <a:pt x="787256" y="602719"/>
                  </a:lnTo>
                  <a:lnTo>
                    <a:pt x="725256" y="606810"/>
                  </a:lnTo>
                  <a:lnTo>
                    <a:pt x="661542" y="608202"/>
                  </a:lnTo>
                  <a:lnTo>
                    <a:pt x="597829" y="606810"/>
                  </a:lnTo>
                  <a:lnTo>
                    <a:pt x="535829" y="602719"/>
                  </a:lnTo>
                  <a:lnTo>
                    <a:pt x="475820" y="596056"/>
                  </a:lnTo>
                  <a:lnTo>
                    <a:pt x="418080" y="586949"/>
                  </a:lnTo>
                  <a:lnTo>
                    <a:pt x="362886" y="575524"/>
                  </a:lnTo>
                  <a:lnTo>
                    <a:pt x="310514" y="561909"/>
                  </a:lnTo>
                  <a:lnTo>
                    <a:pt x="261243" y="546232"/>
                  </a:lnTo>
                  <a:lnTo>
                    <a:pt x="215348" y="528620"/>
                  </a:lnTo>
                  <a:lnTo>
                    <a:pt x="173108" y="509200"/>
                  </a:lnTo>
                  <a:lnTo>
                    <a:pt x="134799" y="488099"/>
                  </a:lnTo>
                  <a:lnTo>
                    <a:pt x="100699" y="465445"/>
                  </a:lnTo>
                  <a:lnTo>
                    <a:pt x="71084" y="441366"/>
                  </a:lnTo>
                  <a:lnTo>
                    <a:pt x="26422" y="389439"/>
                  </a:lnTo>
                  <a:lnTo>
                    <a:pt x="3028" y="333336"/>
                  </a:lnTo>
                  <a:lnTo>
                    <a:pt x="0" y="30403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37210"/>
            <a:ext cx="533400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08425" algn="l"/>
              </a:tabLst>
            </a:pPr>
            <a:r>
              <a:rPr sz="4000" b="1" spc="-5" dirty="0"/>
              <a:t>Student</a:t>
            </a:r>
            <a:r>
              <a:rPr sz="4000" b="1" spc="5" dirty="0"/>
              <a:t> </a:t>
            </a:r>
            <a:r>
              <a:rPr sz="4000" b="1" spc="-5" dirty="0"/>
              <a:t>Income</a:t>
            </a:r>
            <a:r>
              <a:rPr sz="4000" b="1" spc="10" dirty="0"/>
              <a:t> </a:t>
            </a:r>
            <a:r>
              <a:rPr sz="4000" b="1" spc="-5" dirty="0"/>
              <a:t>&amp;</a:t>
            </a:r>
            <a:r>
              <a:rPr lang="en-US" sz="4000" b="1" spc="-5" dirty="0"/>
              <a:t> </a:t>
            </a:r>
            <a:r>
              <a:rPr sz="4000" b="1" spc="-5" dirty="0"/>
              <a:t>As</a:t>
            </a:r>
            <a:r>
              <a:rPr sz="4000" b="1" spc="-20" dirty="0"/>
              <a:t>s</a:t>
            </a:r>
            <a:r>
              <a:rPr sz="4000" b="1" spc="-5" dirty="0"/>
              <a:t>ets</a:t>
            </a:r>
            <a:endParaRPr sz="4000" b="1" dirty="0"/>
          </a:p>
        </p:txBody>
      </p:sp>
      <p:sp>
        <p:nvSpPr>
          <p:cNvPr id="3" name="object 3"/>
          <p:cNvSpPr/>
          <p:nvPr/>
        </p:nvSpPr>
        <p:spPr>
          <a:xfrm>
            <a:off x="2029688" y="1633284"/>
            <a:ext cx="8229600" cy="76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6141" y="2419299"/>
            <a:ext cx="8162925" cy="362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940">
              <a:spcBef>
                <a:spcPts val="100"/>
              </a:spcBef>
              <a:buClr>
                <a:srgbClr val="92278F"/>
              </a:buClr>
              <a:buSzPct val="97222"/>
              <a:buChar char="•"/>
              <a:tabLst>
                <a:tab pos="173990" algn="l"/>
              </a:tabLst>
            </a:pPr>
            <a:r>
              <a:rPr sz="3600" dirty="0">
                <a:latin typeface="Arial"/>
                <a:cs typeface="Arial"/>
              </a:rPr>
              <a:t>Income </a:t>
            </a:r>
            <a:r>
              <a:rPr sz="3600" spc="-5" dirty="0">
                <a:latin typeface="Arial"/>
                <a:cs typeface="Arial"/>
              </a:rPr>
              <a:t>protection </a:t>
            </a:r>
            <a:r>
              <a:rPr sz="3600" dirty="0">
                <a:latin typeface="Arial"/>
                <a:cs typeface="Arial"/>
              </a:rPr>
              <a:t>allowance of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$6,970  </a:t>
            </a:r>
            <a:r>
              <a:rPr sz="3600" spc="-5" dirty="0">
                <a:latin typeface="Arial"/>
                <a:cs typeface="Arial"/>
              </a:rPr>
              <a:t>is </a:t>
            </a:r>
            <a:r>
              <a:rPr sz="3600" dirty="0">
                <a:latin typeface="Arial"/>
                <a:cs typeface="Arial"/>
              </a:rPr>
              <a:t>applied </a:t>
            </a:r>
            <a:r>
              <a:rPr sz="3600" spc="-5" dirty="0">
                <a:latin typeface="Arial"/>
                <a:cs typeface="Arial"/>
              </a:rPr>
              <a:t>and </a:t>
            </a:r>
            <a:r>
              <a:rPr sz="3600" spc="-10" dirty="0">
                <a:latin typeface="Arial"/>
                <a:cs typeface="Arial"/>
              </a:rPr>
              <a:t>the </a:t>
            </a:r>
            <a:r>
              <a:rPr sz="3600" dirty="0">
                <a:latin typeface="Arial"/>
                <a:cs typeface="Arial"/>
              </a:rPr>
              <a:t>remaining amount </a:t>
            </a:r>
            <a:r>
              <a:rPr sz="3600" spc="-5" dirty="0">
                <a:latin typeface="Arial"/>
                <a:cs typeface="Arial"/>
              </a:rPr>
              <a:t>is  assessed </a:t>
            </a:r>
            <a:r>
              <a:rPr sz="3600" dirty="0">
                <a:latin typeface="Arial"/>
                <a:cs typeface="Arial"/>
              </a:rPr>
              <a:t>at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50%</a:t>
            </a:r>
            <a:endParaRPr sz="3600">
              <a:latin typeface="Arial"/>
              <a:cs typeface="Arial"/>
            </a:endParaRPr>
          </a:p>
          <a:p>
            <a:pPr marL="12700" marR="5080">
              <a:spcBef>
                <a:spcPts val="1205"/>
              </a:spcBef>
              <a:buClr>
                <a:srgbClr val="92278F"/>
              </a:buClr>
              <a:buSzPct val="97222"/>
              <a:buChar char="•"/>
              <a:tabLst>
                <a:tab pos="173990" algn="l"/>
              </a:tabLst>
            </a:pPr>
            <a:r>
              <a:rPr sz="3600" dirty="0">
                <a:latin typeface="Arial"/>
                <a:cs typeface="Arial"/>
              </a:rPr>
              <a:t>Dependent students must </a:t>
            </a:r>
            <a:r>
              <a:rPr sz="3600" spc="-5" dirty="0">
                <a:latin typeface="Arial"/>
                <a:cs typeface="Arial"/>
              </a:rPr>
              <a:t>report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assets  in their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name</a:t>
            </a:r>
            <a:endParaRPr sz="3600">
              <a:latin typeface="Arial"/>
              <a:cs typeface="Arial"/>
            </a:endParaRPr>
          </a:p>
          <a:p>
            <a:pPr marL="173355" indent="-161290">
              <a:spcBef>
                <a:spcPts val="1200"/>
              </a:spcBef>
              <a:buClr>
                <a:srgbClr val="92278F"/>
              </a:buClr>
              <a:buSzPct val="97222"/>
              <a:buChar char="•"/>
              <a:tabLst>
                <a:tab pos="173990" algn="l"/>
              </a:tabLst>
            </a:pPr>
            <a:r>
              <a:rPr sz="3600" dirty="0">
                <a:latin typeface="Arial"/>
                <a:cs typeface="Arial"/>
              </a:rPr>
              <a:t>Student assets </a:t>
            </a:r>
            <a:r>
              <a:rPr sz="3600" spc="-5" dirty="0">
                <a:latin typeface="Arial"/>
                <a:cs typeface="Arial"/>
              </a:rPr>
              <a:t>are assessed </a:t>
            </a:r>
            <a:r>
              <a:rPr sz="3600" dirty="0">
                <a:latin typeface="Arial"/>
                <a:cs typeface="Arial"/>
              </a:rPr>
              <a:t>at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20%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0" y="16002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8"/>
                </a:lnTo>
                <a:lnTo>
                  <a:pt x="9289" y="365066"/>
                </a:lnTo>
                <a:lnTo>
                  <a:pt x="20557" y="321253"/>
                </a:lnTo>
                <a:lnTo>
                  <a:pt x="35933" y="279249"/>
                </a:lnTo>
                <a:lnTo>
                  <a:pt x="55187" y="239283"/>
                </a:lnTo>
                <a:lnTo>
                  <a:pt x="78090" y="201587"/>
                </a:lnTo>
                <a:lnTo>
                  <a:pt x="104411" y="166390"/>
                </a:lnTo>
                <a:lnTo>
                  <a:pt x="133921" y="133921"/>
                </a:lnTo>
                <a:lnTo>
                  <a:pt x="166390" y="104411"/>
                </a:lnTo>
                <a:lnTo>
                  <a:pt x="201587" y="78090"/>
                </a:lnTo>
                <a:lnTo>
                  <a:pt x="239283" y="55187"/>
                </a:lnTo>
                <a:lnTo>
                  <a:pt x="279249" y="35933"/>
                </a:lnTo>
                <a:lnTo>
                  <a:pt x="321253" y="20557"/>
                </a:lnTo>
                <a:lnTo>
                  <a:pt x="365066" y="9289"/>
                </a:lnTo>
                <a:lnTo>
                  <a:pt x="410458" y="2360"/>
                </a:lnTo>
                <a:lnTo>
                  <a:pt x="457200" y="0"/>
                </a:lnTo>
                <a:lnTo>
                  <a:pt x="503941" y="2360"/>
                </a:lnTo>
                <a:lnTo>
                  <a:pt x="549333" y="9289"/>
                </a:lnTo>
                <a:lnTo>
                  <a:pt x="593146" y="20557"/>
                </a:lnTo>
                <a:lnTo>
                  <a:pt x="635150" y="35933"/>
                </a:lnTo>
                <a:lnTo>
                  <a:pt x="675116" y="55187"/>
                </a:lnTo>
                <a:lnTo>
                  <a:pt x="712812" y="78090"/>
                </a:lnTo>
                <a:lnTo>
                  <a:pt x="748009" y="104411"/>
                </a:lnTo>
                <a:lnTo>
                  <a:pt x="780478" y="133921"/>
                </a:lnTo>
                <a:lnTo>
                  <a:pt x="809988" y="166390"/>
                </a:lnTo>
                <a:lnTo>
                  <a:pt x="836309" y="201587"/>
                </a:lnTo>
                <a:lnTo>
                  <a:pt x="859212" y="239283"/>
                </a:lnTo>
                <a:lnTo>
                  <a:pt x="878466" y="279249"/>
                </a:lnTo>
                <a:lnTo>
                  <a:pt x="893842" y="321253"/>
                </a:lnTo>
                <a:lnTo>
                  <a:pt x="905110" y="365066"/>
                </a:lnTo>
                <a:lnTo>
                  <a:pt x="912039" y="410458"/>
                </a:lnTo>
                <a:lnTo>
                  <a:pt x="914400" y="457200"/>
                </a:lnTo>
                <a:lnTo>
                  <a:pt x="912039" y="503941"/>
                </a:lnTo>
                <a:lnTo>
                  <a:pt x="905110" y="549333"/>
                </a:lnTo>
                <a:lnTo>
                  <a:pt x="893842" y="593146"/>
                </a:lnTo>
                <a:lnTo>
                  <a:pt x="878466" y="635150"/>
                </a:lnTo>
                <a:lnTo>
                  <a:pt x="859212" y="675116"/>
                </a:lnTo>
                <a:lnTo>
                  <a:pt x="836309" y="712812"/>
                </a:lnTo>
                <a:lnTo>
                  <a:pt x="809988" y="748009"/>
                </a:lnTo>
                <a:lnTo>
                  <a:pt x="780478" y="780478"/>
                </a:lnTo>
                <a:lnTo>
                  <a:pt x="748009" y="809988"/>
                </a:lnTo>
                <a:lnTo>
                  <a:pt x="712812" y="836309"/>
                </a:lnTo>
                <a:lnTo>
                  <a:pt x="675116" y="859212"/>
                </a:lnTo>
                <a:lnTo>
                  <a:pt x="635150" y="878466"/>
                </a:lnTo>
                <a:lnTo>
                  <a:pt x="593146" y="893842"/>
                </a:lnTo>
                <a:lnTo>
                  <a:pt x="549333" y="905110"/>
                </a:lnTo>
                <a:lnTo>
                  <a:pt x="503941" y="912039"/>
                </a:lnTo>
                <a:lnTo>
                  <a:pt x="457200" y="914400"/>
                </a:lnTo>
                <a:lnTo>
                  <a:pt x="410458" y="912039"/>
                </a:lnTo>
                <a:lnTo>
                  <a:pt x="365066" y="905110"/>
                </a:lnTo>
                <a:lnTo>
                  <a:pt x="321253" y="893842"/>
                </a:lnTo>
                <a:lnTo>
                  <a:pt x="279249" y="878466"/>
                </a:lnTo>
                <a:lnTo>
                  <a:pt x="239283" y="859212"/>
                </a:lnTo>
                <a:lnTo>
                  <a:pt x="201587" y="836309"/>
                </a:lnTo>
                <a:lnTo>
                  <a:pt x="166390" y="809988"/>
                </a:lnTo>
                <a:lnTo>
                  <a:pt x="133921" y="780478"/>
                </a:lnTo>
                <a:lnTo>
                  <a:pt x="104411" y="748009"/>
                </a:lnTo>
                <a:lnTo>
                  <a:pt x="78090" y="712812"/>
                </a:lnTo>
                <a:lnTo>
                  <a:pt x="55187" y="675116"/>
                </a:lnTo>
                <a:lnTo>
                  <a:pt x="35933" y="635150"/>
                </a:lnTo>
                <a:lnTo>
                  <a:pt x="20557" y="593146"/>
                </a:lnTo>
                <a:lnTo>
                  <a:pt x="9289" y="549333"/>
                </a:lnTo>
                <a:lnTo>
                  <a:pt x="2360" y="503941"/>
                </a:lnTo>
                <a:lnTo>
                  <a:pt x="0" y="45720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0CCC-B70D-4510-9E8A-9EB70777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Aid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DF63-08F3-4474-A6E4-9BC898EE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Here tonight:</a:t>
            </a:r>
          </a:p>
          <a:p>
            <a:r>
              <a:rPr lang="en-US" sz="4400" dirty="0"/>
              <a:t>Nicole Giovetsis-Assistant Director</a:t>
            </a:r>
          </a:p>
          <a:p>
            <a:r>
              <a:rPr lang="en-US" sz="4400" dirty="0"/>
              <a:t>Jack Labarko-Assistant Director</a:t>
            </a:r>
          </a:p>
          <a:p>
            <a:r>
              <a:rPr lang="en-US" sz="4400" dirty="0"/>
              <a:t>Kristal Karl- FA Representative</a:t>
            </a:r>
          </a:p>
          <a:p>
            <a:r>
              <a:rPr lang="en-US" sz="4400" dirty="0"/>
              <a:t>Daniel </a:t>
            </a:r>
            <a:r>
              <a:rPr lang="en-US" sz="4400" dirty="0" err="1"/>
              <a:t>Yannuzzi</a:t>
            </a:r>
            <a:r>
              <a:rPr lang="en-US" sz="4400" dirty="0"/>
              <a:t>-Job Location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37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37210"/>
            <a:ext cx="566547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Calculating Financial</a:t>
            </a:r>
            <a:r>
              <a:rPr sz="4000" b="1" spc="25" dirty="0"/>
              <a:t> </a:t>
            </a:r>
            <a:r>
              <a:rPr sz="4000" b="1" spc="-5" dirty="0">
                <a:solidFill>
                  <a:srgbClr val="000000"/>
                </a:solidFill>
              </a:rPr>
              <a:t>NEED</a:t>
            </a:r>
            <a:endParaRPr sz="4000" b="1" dirty="0"/>
          </a:p>
        </p:txBody>
      </p:sp>
      <p:sp>
        <p:nvSpPr>
          <p:cNvPr id="3" name="object 3"/>
          <p:cNvSpPr/>
          <p:nvPr/>
        </p:nvSpPr>
        <p:spPr>
          <a:xfrm>
            <a:off x="9641747" y="4347896"/>
            <a:ext cx="1676400" cy="1676400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838200" y="0"/>
                </a:moveTo>
                <a:lnTo>
                  <a:pt x="790636" y="1326"/>
                </a:lnTo>
                <a:lnTo>
                  <a:pt x="743769" y="5260"/>
                </a:lnTo>
                <a:lnTo>
                  <a:pt x="697668" y="11729"/>
                </a:lnTo>
                <a:lnTo>
                  <a:pt x="652405" y="20664"/>
                </a:lnTo>
                <a:lnTo>
                  <a:pt x="608050" y="31993"/>
                </a:lnTo>
                <a:lnTo>
                  <a:pt x="564674" y="45645"/>
                </a:lnTo>
                <a:lnTo>
                  <a:pt x="522348" y="61551"/>
                </a:lnTo>
                <a:lnTo>
                  <a:pt x="481142" y="79638"/>
                </a:lnTo>
                <a:lnTo>
                  <a:pt x="441128" y="99837"/>
                </a:lnTo>
                <a:lnTo>
                  <a:pt x="402376" y="122076"/>
                </a:lnTo>
                <a:lnTo>
                  <a:pt x="364956" y="146285"/>
                </a:lnTo>
                <a:lnTo>
                  <a:pt x="328940" y="172393"/>
                </a:lnTo>
                <a:lnTo>
                  <a:pt x="294399" y="200329"/>
                </a:lnTo>
                <a:lnTo>
                  <a:pt x="261403" y="230023"/>
                </a:lnTo>
                <a:lnTo>
                  <a:pt x="230023" y="261403"/>
                </a:lnTo>
                <a:lnTo>
                  <a:pt x="200329" y="294399"/>
                </a:lnTo>
                <a:lnTo>
                  <a:pt x="172393" y="328940"/>
                </a:lnTo>
                <a:lnTo>
                  <a:pt x="146285" y="364956"/>
                </a:lnTo>
                <a:lnTo>
                  <a:pt x="122076" y="402376"/>
                </a:lnTo>
                <a:lnTo>
                  <a:pt x="99837" y="441128"/>
                </a:lnTo>
                <a:lnTo>
                  <a:pt x="79638" y="481142"/>
                </a:lnTo>
                <a:lnTo>
                  <a:pt x="61551" y="522348"/>
                </a:lnTo>
                <a:lnTo>
                  <a:pt x="45645" y="564674"/>
                </a:lnTo>
                <a:lnTo>
                  <a:pt x="31993" y="608050"/>
                </a:lnTo>
                <a:lnTo>
                  <a:pt x="20664" y="652405"/>
                </a:lnTo>
                <a:lnTo>
                  <a:pt x="11729" y="697668"/>
                </a:lnTo>
                <a:lnTo>
                  <a:pt x="5260" y="743769"/>
                </a:lnTo>
                <a:lnTo>
                  <a:pt x="1326" y="790636"/>
                </a:lnTo>
                <a:lnTo>
                  <a:pt x="0" y="838200"/>
                </a:lnTo>
                <a:lnTo>
                  <a:pt x="1326" y="885763"/>
                </a:lnTo>
                <a:lnTo>
                  <a:pt x="5260" y="932630"/>
                </a:lnTo>
                <a:lnTo>
                  <a:pt x="11729" y="978731"/>
                </a:lnTo>
                <a:lnTo>
                  <a:pt x="20664" y="1023994"/>
                </a:lnTo>
                <a:lnTo>
                  <a:pt x="31993" y="1068349"/>
                </a:lnTo>
                <a:lnTo>
                  <a:pt x="45645" y="1111725"/>
                </a:lnTo>
                <a:lnTo>
                  <a:pt x="61551" y="1154051"/>
                </a:lnTo>
                <a:lnTo>
                  <a:pt x="79638" y="1195257"/>
                </a:lnTo>
                <a:lnTo>
                  <a:pt x="99837" y="1235271"/>
                </a:lnTo>
                <a:lnTo>
                  <a:pt x="122076" y="1274023"/>
                </a:lnTo>
                <a:lnTo>
                  <a:pt x="146285" y="1311443"/>
                </a:lnTo>
                <a:lnTo>
                  <a:pt x="172393" y="1347459"/>
                </a:lnTo>
                <a:lnTo>
                  <a:pt x="200329" y="1382000"/>
                </a:lnTo>
                <a:lnTo>
                  <a:pt x="230023" y="1414996"/>
                </a:lnTo>
                <a:lnTo>
                  <a:pt x="261403" y="1446376"/>
                </a:lnTo>
                <a:lnTo>
                  <a:pt x="294399" y="1476070"/>
                </a:lnTo>
                <a:lnTo>
                  <a:pt x="328940" y="1504006"/>
                </a:lnTo>
                <a:lnTo>
                  <a:pt x="364956" y="1530114"/>
                </a:lnTo>
                <a:lnTo>
                  <a:pt x="402376" y="1554323"/>
                </a:lnTo>
                <a:lnTo>
                  <a:pt x="441128" y="1576562"/>
                </a:lnTo>
                <a:lnTo>
                  <a:pt x="481142" y="1596761"/>
                </a:lnTo>
                <a:lnTo>
                  <a:pt x="522348" y="1614848"/>
                </a:lnTo>
                <a:lnTo>
                  <a:pt x="564674" y="1630754"/>
                </a:lnTo>
                <a:lnTo>
                  <a:pt x="608050" y="1644406"/>
                </a:lnTo>
                <a:lnTo>
                  <a:pt x="652405" y="1655735"/>
                </a:lnTo>
                <a:lnTo>
                  <a:pt x="697668" y="1664670"/>
                </a:lnTo>
                <a:lnTo>
                  <a:pt x="743769" y="1671139"/>
                </a:lnTo>
                <a:lnTo>
                  <a:pt x="790636" y="1675073"/>
                </a:lnTo>
                <a:lnTo>
                  <a:pt x="838200" y="1676400"/>
                </a:lnTo>
                <a:lnTo>
                  <a:pt x="885763" y="1675073"/>
                </a:lnTo>
                <a:lnTo>
                  <a:pt x="932630" y="1671139"/>
                </a:lnTo>
                <a:lnTo>
                  <a:pt x="978731" y="1664670"/>
                </a:lnTo>
                <a:lnTo>
                  <a:pt x="1023994" y="1655735"/>
                </a:lnTo>
                <a:lnTo>
                  <a:pt x="1068349" y="1644406"/>
                </a:lnTo>
                <a:lnTo>
                  <a:pt x="1111725" y="1630754"/>
                </a:lnTo>
                <a:lnTo>
                  <a:pt x="1154051" y="1614848"/>
                </a:lnTo>
                <a:lnTo>
                  <a:pt x="1195257" y="1596761"/>
                </a:lnTo>
                <a:lnTo>
                  <a:pt x="1235271" y="1576562"/>
                </a:lnTo>
                <a:lnTo>
                  <a:pt x="1274023" y="1554323"/>
                </a:lnTo>
                <a:lnTo>
                  <a:pt x="1311443" y="1530114"/>
                </a:lnTo>
                <a:lnTo>
                  <a:pt x="1347459" y="1504006"/>
                </a:lnTo>
                <a:lnTo>
                  <a:pt x="1382000" y="1476070"/>
                </a:lnTo>
                <a:lnTo>
                  <a:pt x="1414996" y="1446376"/>
                </a:lnTo>
                <a:lnTo>
                  <a:pt x="1446376" y="1414996"/>
                </a:lnTo>
                <a:lnTo>
                  <a:pt x="1476070" y="1382000"/>
                </a:lnTo>
                <a:lnTo>
                  <a:pt x="1504006" y="1347459"/>
                </a:lnTo>
                <a:lnTo>
                  <a:pt x="1530114" y="1311443"/>
                </a:lnTo>
                <a:lnTo>
                  <a:pt x="1554323" y="1274023"/>
                </a:lnTo>
                <a:lnTo>
                  <a:pt x="1576562" y="1235271"/>
                </a:lnTo>
                <a:lnTo>
                  <a:pt x="1596761" y="1195257"/>
                </a:lnTo>
                <a:lnTo>
                  <a:pt x="1614848" y="1154051"/>
                </a:lnTo>
                <a:lnTo>
                  <a:pt x="1630754" y="1111725"/>
                </a:lnTo>
                <a:lnTo>
                  <a:pt x="1644406" y="1068349"/>
                </a:lnTo>
                <a:lnTo>
                  <a:pt x="1655735" y="1023994"/>
                </a:lnTo>
                <a:lnTo>
                  <a:pt x="1664670" y="978731"/>
                </a:lnTo>
                <a:lnTo>
                  <a:pt x="1671139" y="932630"/>
                </a:lnTo>
                <a:lnTo>
                  <a:pt x="1675073" y="885763"/>
                </a:lnTo>
                <a:lnTo>
                  <a:pt x="1676400" y="838200"/>
                </a:lnTo>
                <a:lnTo>
                  <a:pt x="1675073" y="790636"/>
                </a:lnTo>
                <a:lnTo>
                  <a:pt x="1671139" y="743769"/>
                </a:lnTo>
                <a:lnTo>
                  <a:pt x="1664670" y="697668"/>
                </a:lnTo>
                <a:lnTo>
                  <a:pt x="1655735" y="652405"/>
                </a:lnTo>
                <a:lnTo>
                  <a:pt x="1644406" y="608050"/>
                </a:lnTo>
                <a:lnTo>
                  <a:pt x="1630754" y="564674"/>
                </a:lnTo>
                <a:lnTo>
                  <a:pt x="1614848" y="522348"/>
                </a:lnTo>
                <a:lnTo>
                  <a:pt x="1596761" y="481142"/>
                </a:lnTo>
                <a:lnTo>
                  <a:pt x="1576562" y="441128"/>
                </a:lnTo>
                <a:lnTo>
                  <a:pt x="1554323" y="402376"/>
                </a:lnTo>
                <a:lnTo>
                  <a:pt x="1530114" y="364956"/>
                </a:lnTo>
                <a:lnTo>
                  <a:pt x="1504006" y="328940"/>
                </a:lnTo>
                <a:lnTo>
                  <a:pt x="1476070" y="294399"/>
                </a:lnTo>
                <a:lnTo>
                  <a:pt x="1446376" y="261403"/>
                </a:lnTo>
                <a:lnTo>
                  <a:pt x="1414996" y="230023"/>
                </a:lnTo>
                <a:lnTo>
                  <a:pt x="1382000" y="200329"/>
                </a:lnTo>
                <a:lnTo>
                  <a:pt x="1347459" y="172393"/>
                </a:lnTo>
                <a:lnTo>
                  <a:pt x="1311443" y="146285"/>
                </a:lnTo>
                <a:lnTo>
                  <a:pt x="1274023" y="122076"/>
                </a:lnTo>
                <a:lnTo>
                  <a:pt x="1235271" y="99837"/>
                </a:lnTo>
                <a:lnTo>
                  <a:pt x="1195257" y="79638"/>
                </a:lnTo>
                <a:lnTo>
                  <a:pt x="1154051" y="61551"/>
                </a:lnTo>
                <a:lnTo>
                  <a:pt x="1111725" y="45645"/>
                </a:lnTo>
                <a:lnTo>
                  <a:pt x="1068349" y="31993"/>
                </a:lnTo>
                <a:lnTo>
                  <a:pt x="1023994" y="20664"/>
                </a:lnTo>
                <a:lnTo>
                  <a:pt x="978731" y="11729"/>
                </a:lnTo>
                <a:lnTo>
                  <a:pt x="932630" y="5260"/>
                </a:lnTo>
                <a:lnTo>
                  <a:pt x="885763" y="1326"/>
                </a:lnTo>
                <a:lnTo>
                  <a:pt x="83820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9940" y="1671904"/>
            <a:ext cx="7956550" cy="450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Clr>
                <a:srgbClr val="92278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Using </a:t>
            </a:r>
            <a:r>
              <a:rPr sz="2400" b="1" spc="-30" dirty="0">
                <a:latin typeface="Arial"/>
                <a:cs typeface="Arial"/>
              </a:rPr>
              <a:t>FAFSA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calculations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>
              <a:spcBef>
                <a:spcPts val="5"/>
              </a:spcBef>
              <a:buClr>
                <a:srgbClr val="92278F"/>
              </a:buClr>
              <a:buFont typeface="Arial"/>
              <a:buAutoNum type="arabicPeriod"/>
            </a:pPr>
            <a:endParaRPr sz="2500" dirty="0">
              <a:latin typeface="Arial"/>
              <a:cs typeface="Arial"/>
            </a:endParaRPr>
          </a:p>
          <a:p>
            <a:pPr marL="600710">
              <a:tabLst>
                <a:tab pos="2414905" algn="l"/>
                <a:tab pos="6168390" algn="l"/>
              </a:tabLst>
            </a:pPr>
            <a:r>
              <a:rPr sz="2400" spc="-5" dirty="0">
                <a:latin typeface="Arial"/>
                <a:cs typeface="Arial"/>
              </a:rPr>
              <a:t>School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Cost	……………………..........…	$32,000</a:t>
            </a:r>
            <a:endParaRPr sz="2400" dirty="0">
              <a:latin typeface="Arial"/>
              <a:cs typeface="Arial"/>
            </a:endParaRPr>
          </a:p>
          <a:p>
            <a:pPr marL="600710">
              <a:spcBef>
                <a:spcPts val="5"/>
              </a:spcBef>
              <a:tabLst>
                <a:tab pos="1481455" algn="l"/>
                <a:tab pos="6525259" algn="l"/>
              </a:tabLst>
            </a:pPr>
            <a:r>
              <a:rPr sz="2400" spc="-5" dirty="0">
                <a:latin typeface="Arial"/>
                <a:cs typeface="Arial"/>
              </a:rPr>
              <a:t>-</a:t>
            </a:r>
            <a:r>
              <a:rPr sz="2400" b="1" spc="-5" dirty="0">
                <a:latin typeface="Arial"/>
                <a:cs typeface="Arial"/>
              </a:rPr>
              <a:t>EFC	</a:t>
            </a:r>
            <a:r>
              <a:rPr sz="2400" spc="-5" dirty="0">
                <a:latin typeface="Arial"/>
                <a:cs typeface="Arial"/>
              </a:rPr>
              <a:t>……………………………………...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-$	5,000</a:t>
            </a:r>
            <a:endParaRPr sz="2400" dirty="0">
              <a:latin typeface="Arial"/>
              <a:cs typeface="Arial"/>
            </a:endParaRPr>
          </a:p>
          <a:p>
            <a:pPr marL="600710">
              <a:tabLst>
                <a:tab pos="6141720" algn="l"/>
              </a:tabLst>
            </a:pPr>
            <a:r>
              <a:rPr sz="2400" spc="-5" dirty="0">
                <a:latin typeface="Arial"/>
                <a:cs typeface="Arial"/>
              </a:rPr>
              <a:t>FINANCIAL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……………………...	</a:t>
            </a:r>
            <a:r>
              <a:rPr sz="2400" spc="-5" dirty="0">
                <a:latin typeface="Arial"/>
                <a:cs typeface="Arial"/>
              </a:rPr>
              <a:t>$27,000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buClr>
                <a:srgbClr val="92278F"/>
              </a:buClr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45" dirty="0">
                <a:latin typeface="Arial"/>
                <a:cs typeface="Arial"/>
              </a:rPr>
              <a:t>FAO </a:t>
            </a:r>
            <a:r>
              <a:rPr sz="2400" spc="-5" dirty="0">
                <a:latin typeface="Arial"/>
                <a:cs typeface="Arial"/>
              </a:rPr>
              <a:t>“</a:t>
            </a:r>
            <a:r>
              <a:rPr sz="2400" b="1" spc="-5" dirty="0">
                <a:latin typeface="Arial"/>
                <a:cs typeface="Arial"/>
              </a:rPr>
              <a:t>Packages</a:t>
            </a:r>
            <a:r>
              <a:rPr sz="2400" spc="-5" dirty="0">
                <a:latin typeface="Arial"/>
                <a:cs typeface="Arial"/>
              </a:rPr>
              <a:t>” </a:t>
            </a:r>
            <a:r>
              <a:rPr sz="2400" dirty="0">
                <a:latin typeface="Arial"/>
                <a:cs typeface="Arial"/>
              </a:rPr>
              <a:t>students </a:t>
            </a:r>
            <a:r>
              <a:rPr sz="2400" spc="-5" dirty="0">
                <a:latin typeface="Arial"/>
                <a:cs typeface="Arial"/>
              </a:rPr>
              <a:t>based on Financial Need and  available funding (varies by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school)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5"/>
              </a:spcBef>
              <a:buClr>
                <a:srgbClr val="92278F"/>
              </a:buClr>
              <a:buFont typeface="Arial"/>
              <a:buAutoNum type="arabicPeriod" startAt="2"/>
            </a:pPr>
            <a:endParaRPr sz="2500" dirty="0">
              <a:latin typeface="Arial"/>
              <a:cs typeface="Arial"/>
            </a:endParaRPr>
          </a:p>
          <a:p>
            <a:pPr marL="350520" indent="-338455">
              <a:buClr>
                <a:srgbClr val="92278F"/>
              </a:buClr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Financial </a:t>
            </a:r>
            <a:r>
              <a:rPr sz="2400" b="1" spc="-10" dirty="0">
                <a:latin typeface="Arial"/>
                <a:cs typeface="Arial"/>
              </a:rPr>
              <a:t>Award </a:t>
            </a:r>
            <a:r>
              <a:rPr sz="2400" b="1" dirty="0">
                <a:latin typeface="Arial"/>
                <a:cs typeface="Arial"/>
              </a:rPr>
              <a:t>Offer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sent to the </a:t>
            </a:r>
            <a:r>
              <a:rPr sz="2400" spc="-5" dirty="0">
                <a:latin typeface="Arial"/>
                <a:cs typeface="Arial"/>
              </a:rPr>
              <a:t>Student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tabLst>
                <a:tab pos="1129030" algn="l"/>
              </a:tabLst>
            </a:pPr>
            <a:r>
              <a:rPr sz="2400" b="1" spc="-5" dirty="0">
                <a:latin typeface="Arial"/>
                <a:cs typeface="Arial"/>
              </a:rPr>
              <a:t>NOTE:	EFC </a:t>
            </a:r>
            <a:r>
              <a:rPr sz="2400" b="1" spc="-10" dirty="0">
                <a:latin typeface="Arial"/>
                <a:cs typeface="Arial"/>
              </a:rPr>
              <a:t>Stays </a:t>
            </a:r>
            <a:r>
              <a:rPr sz="2400" b="1" spc="-5" dirty="0">
                <a:latin typeface="Arial"/>
                <a:cs typeface="Arial"/>
              </a:rPr>
              <a:t>the same, Costs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Vary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32060" y="4663224"/>
            <a:ext cx="780288" cy="1045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37210"/>
            <a:ext cx="537270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Financial Aid</a:t>
            </a:r>
            <a:r>
              <a:rPr sz="4000" b="1" spc="-135" dirty="0"/>
              <a:t> </a:t>
            </a:r>
            <a:r>
              <a:rPr sz="4000" b="1" spc="-5" dirty="0"/>
              <a:t>Notification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040235" y="1434517"/>
            <a:ext cx="9571838" cy="44031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8275" indent="-342900">
              <a:spcBef>
                <a:spcPts val="9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Official </a:t>
            </a:r>
            <a:r>
              <a:rPr sz="2800" dirty="0">
                <a:latin typeface="Arial"/>
                <a:cs typeface="Arial"/>
              </a:rPr>
              <a:t>notification from school </a:t>
            </a:r>
            <a:r>
              <a:rPr sz="2800" spc="-5" dirty="0">
                <a:latin typeface="Arial"/>
                <a:cs typeface="Arial"/>
              </a:rPr>
              <a:t>about </a:t>
            </a:r>
            <a:r>
              <a:rPr sz="2800" dirty="0">
                <a:latin typeface="Arial"/>
                <a:cs typeface="Arial"/>
              </a:rPr>
              <a:t>financial </a:t>
            </a:r>
            <a:r>
              <a:rPr sz="2800" spc="-5" dirty="0">
                <a:latin typeface="Arial"/>
                <a:cs typeface="Arial"/>
              </a:rPr>
              <a:t>aid, </a:t>
            </a:r>
            <a:r>
              <a:rPr sz="2800" dirty="0">
                <a:latin typeface="Arial"/>
                <a:cs typeface="Arial"/>
              </a:rPr>
              <a:t>terms 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conditions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Lists </a:t>
            </a:r>
            <a:r>
              <a:rPr sz="2800" spc="-5" dirty="0">
                <a:latin typeface="Arial"/>
                <a:cs typeface="Arial"/>
              </a:rPr>
              <a:t>the type of aid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amount to be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received</a:t>
            </a:r>
          </a:p>
          <a:p>
            <a:pPr marL="355600" marR="735965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Describes what must be done to accept or reject any type 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aid</a:t>
            </a:r>
            <a:endParaRPr sz="2800" dirty="0">
              <a:latin typeface="Arial"/>
              <a:cs typeface="Arial"/>
            </a:endParaRPr>
          </a:p>
          <a:p>
            <a:pPr marL="355600" marR="21971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Discloses students rights, responsibilities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 </a:t>
            </a:r>
            <a:r>
              <a:rPr sz="2800" spc="-5" dirty="0">
                <a:latin typeface="Arial"/>
                <a:cs typeface="Arial"/>
              </a:rPr>
              <a:t>academic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requirements</a:t>
            </a:r>
            <a:endParaRPr sz="2800" dirty="0">
              <a:latin typeface="Arial"/>
              <a:cs typeface="Arial"/>
            </a:endParaRPr>
          </a:p>
          <a:p>
            <a:pPr marL="355600" marR="108839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There is no </a:t>
            </a:r>
            <a:r>
              <a:rPr sz="2800" dirty="0">
                <a:latin typeface="Arial"/>
                <a:cs typeface="Arial"/>
              </a:rPr>
              <a:t>required </a:t>
            </a:r>
            <a:r>
              <a:rPr sz="2800" spc="-5" dirty="0">
                <a:latin typeface="Arial"/>
                <a:cs typeface="Arial"/>
              </a:rPr>
              <a:t>standard format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Financial Aid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Notices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67878"/>
            <a:ext cx="7485380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Reviewing the Financial Aid</a:t>
            </a:r>
            <a:r>
              <a:rPr sz="4400" spc="-105" dirty="0"/>
              <a:t> </a:t>
            </a:r>
            <a:r>
              <a:rPr sz="4400" spc="-5" dirty="0"/>
              <a:t>Notification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955997" y="2388782"/>
            <a:ext cx="2630648" cy="1602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0771" y="2688464"/>
            <a:ext cx="2234565" cy="8972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03505">
              <a:lnSpc>
                <a:spcPts val="2170"/>
              </a:lnSpc>
              <a:spcBef>
                <a:spcPts val="459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How much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financial aid is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endParaRPr sz="2100">
              <a:latin typeface="Arial"/>
              <a:cs typeface="Arial"/>
            </a:endParaRPr>
          </a:p>
          <a:p>
            <a:pPr marL="182880">
              <a:lnSpc>
                <a:spcPts val="216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money?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875" y="2388782"/>
            <a:ext cx="2634435" cy="1602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35983" y="2550414"/>
            <a:ext cx="2322195" cy="118750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ts val="2170"/>
              </a:lnSpc>
              <a:spcBef>
                <a:spcPts val="459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Which types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aid  are based on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need,  and which are  based on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merit?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4611" y="2388782"/>
            <a:ext cx="2630886" cy="1602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0316" y="2550414"/>
            <a:ext cx="2124710" cy="118750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-11430" algn="ctr">
              <a:lnSpc>
                <a:spcPts val="2170"/>
              </a:lnSpc>
              <a:spcBef>
                <a:spcPts val="459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Are there any  conditions on the  free money?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GPA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requirement?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59764" y="4188626"/>
            <a:ext cx="2631534" cy="1602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05050" y="4626992"/>
            <a:ext cx="2322830" cy="6216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3825" marR="5080" indent="-111760">
              <a:lnSpc>
                <a:spcPts val="2170"/>
              </a:lnSpc>
              <a:spcBef>
                <a:spcPts val="459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Will aid increase as  tuition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increases?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6107" y="4188626"/>
            <a:ext cx="2636241" cy="1602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03038" y="4626992"/>
            <a:ext cx="2186940" cy="6216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76530">
              <a:lnSpc>
                <a:spcPts val="2170"/>
              </a:lnSpc>
              <a:spcBef>
                <a:spcPts val="459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Will aid change 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year?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4611" y="4188626"/>
            <a:ext cx="2630886" cy="1602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58353" y="4626992"/>
            <a:ext cx="1536700" cy="6216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50190" marR="5080" indent="-238125">
              <a:lnSpc>
                <a:spcPts val="2170"/>
              </a:lnSpc>
              <a:spcBef>
                <a:spcPts val="459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Will loans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needed?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5141" y="1532890"/>
            <a:ext cx="8607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After </a:t>
            </a:r>
            <a:r>
              <a:rPr spc="-10" dirty="0">
                <a:latin typeface="Arial"/>
                <a:cs typeface="Arial"/>
              </a:rPr>
              <a:t>reviewing </a:t>
            </a:r>
            <a:r>
              <a:rPr spc="-5" dirty="0">
                <a:latin typeface="Arial"/>
                <a:cs typeface="Arial"/>
              </a:rPr>
              <a:t>their notifications, students should be sure they know and understand  the</a:t>
            </a:r>
            <a:r>
              <a:rPr spc="-10" dirty="0">
                <a:latin typeface="Arial"/>
                <a:cs typeface="Arial"/>
              </a:rPr>
              <a:t> following: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37210"/>
            <a:ext cx="4433138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Federal</a:t>
            </a:r>
            <a:r>
              <a:rPr sz="4000" b="1" spc="-55" dirty="0"/>
              <a:t> </a:t>
            </a:r>
            <a:r>
              <a:rPr sz="4000" b="1" spc="-5" dirty="0"/>
              <a:t>Programs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241571" y="1543231"/>
            <a:ext cx="8341849" cy="441261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spcBef>
                <a:spcPts val="11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Pell </a:t>
            </a:r>
            <a:r>
              <a:rPr sz="2800" dirty="0">
                <a:latin typeface="Arial"/>
                <a:cs typeface="Arial"/>
              </a:rPr>
              <a:t>Grant </a:t>
            </a:r>
            <a:r>
              <a:rPr sz="2800" spc="-5" dirty="0">
                <a:latin typeface="Arial"/>
                <a:cs typeface="Arial"/>
              </a:rPr>
              <a:t>- max award </a:t>
            </a:r>
            <a:r>
              <a:rPr sz="2800" dirty="0">
                <a:latin typeface="Arial"/>
                <a:cs typeface="Arial"/>
              </a:rPr>
              <a:t>$6,</a:t>
            </a:r>
            <a:r>
              <a:rPr lang="en-US" sz="2800" dirty="0">
                <a:latin typeface="Arial"/>
                <a:cs typeface="Arial"/>
              </a:rPr>
              <a:t>49</a:t>
            </a:r>
            <a:r>
              <a:rPr sz="2800" dirty="0">
                <a:latin typeface="Arial"/>
                <a:cs typeface="Arial"/>
              </a:rPr>
              <a:t>5</a:t>
            </a:r>
            <a:r>
              <a:rPr sz="2800" dirty="0">
                <a:solidFill>
                  <a:srgbClr val="92278F"/>
                </a:solidFill>
                <a:latin typeface="Arial"/>
                <a:cs typeface="Arial"/>
              </a:rPr>
              <a:t>* </a:t>
            </a:r>
            <a:r>
              <a:rPr sz="1600" spc="-5" dirty="0">
                <a:latin typeface="Arial"/>
                <a:cs typeface="Arial"/>
              </a:rPr>
              <a:t>(for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202</a:t>
            </a:r>
            <a:r>
              <a:rPr lang="en-US" sz="1600" spc="-5" dirty="0">
                <a:latin typeface="Arial"/>
                <a:cs typeface="Arial"/>
              </a:rPr>
              <a:t>1</a:t>
            </a:r>
            <a:r>
              <a:rPr sz="1600" spc="-5" dirty="0">
                <a:latin typeface="Arial"/>
                <a:cs typeface="Arial"/>
              </a:rPr>
              <a:t>-2</a:t>
            </a:r>
            <a:r>
              <a:rPr lang="en-US" sz="1600" spc="-5" dirty="0">
                <a:latin typeface="Arial"/>
                <a:cs typeface="Arial"/>
              </a:rPr>
              <a:t>2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Max EFC is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5</a:t>
            </a:r>
            <a:r>
              <a:rPr lang="en-US" sz="2800" spc="-55" dirty="0">
                <a:latin typeface="Arial"/>
                <a:cs typeface="Arial"/>
              </a:rPr>
              <a:t>846</a:t>
            </a:r>
            <a:endParaRPr sz="2800" dirty="0">
              <a:latin typeface="Arial"/>
              <a:cs typeface="Arial"/>
            </a:endParaRPr>
          </a:p>
          <a:p>
            <a:pPr marL="355600" marR="163830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Campus-based </a:t>
            </a:r>
            <a:r>
              <a:rPr sz="2800" spc="-5" dirty="0">
                <a:latin typeface="Arial"/>
                <a:cs typeface="Arial"/>
              </a:rPr>
              <a:t>aid </a:t>
            </a:r>
            <a:r>
              <a:rPr sz="2800" dirty="0">
                <a:latin typeface="Arial"/>
                <a:cs typeface="Arial"/>
              </a:rPr>
              <a:t>(amounts determined </a:t>
            </a:r>
            <a:r>
              <a:rPr sz="2800" spc="-5" dirty="0">
                <a:latin typeface="Arial"/>
                <a:cs typeface="Arial"/>
              </a:rPr>
              <a:t>by  Financial Aid </a:t>
            </a:r>
            <a:r>
              <a:rPr sz="2800" spc="-10" dirty="0">
                <a:latin typeface="Arial"/>
                <a:cs typeface="Arial"/>
              </a:rPr>
              <a:t>Office </a:t>
            </a:r>
            <a:r>
              <a:rPr sz="2800" spc="-5" dirty="0">
                <a:latin typeface="Arial"/>
                <a:cs typeface="Arial"/>
              </a:rPr>
              <a:t>at each </a:t>
            </a:r>
            <a:r>
              <a:rPr sz="2800" dirty="0">
                <a:latin typeface="Arial"/>
                <a:cs typeface="Arial"/>
              </a:rPr>
              <a:t>potential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school)</a:t>
            </a:r>
          </a:p>
          <a:p>
            <a:pPr marL="469900">
              <a:spcBef>
                <a:spcPts val="605"/>
              </a:spcBef>
            </a:pPr>
            <a:r>
              <a:rPr sz="2400" spc="-5" dirty="0">
                <a:solidFill>
                  <a:srgbClr val="92278F"/>
                </a:solidFill>
                <a:latin typeface="Arial"/>
                <a:cs typeface="Arial"/>
              </a:rPr>
              <a:t>» </a:t>
            </a:r>
            <a:r>
              <a:rPr sz="2400" spc="-5" dirty="0">
                <a:latin typeface="Arial"/>
                <a:cs typeface="Arial"/>
              </a:rPr>
              <a:t>FSEOG………………up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$4,000</a:t>
            </a:r>
            <a:endParaRPr sz="2400" dirty="0">
              <a:latin typeface="Arial"/>
              <a:cs typeface="Arial"/>
            </a:endParaRPr>
          </a:p>
          <a:p>
            <a:pPr marL="469900">
              <a:spcBef>
                <a:spcPts val="600"/>
              </a:spcBef>
            </a:pPr>
            <a:r>
              <a:rPr sz="2400" dirty="0">
                <a:solidFill>
                  <a:srgbClr val="92278F"/>
                </a:solidFill>
                <a:latin typeface="Arial"/>
                <a:cs typeface="Arial"/>
              </a:rPr>
              <a:t>» </a:t>
            </a:r>
            <a:r>
              <a:rPr sz="2400" spc="-5" dirty="0">
                <a:latin typeface="Arial"/>
                <a:cs typeface="Arial"/>
              </a:rPr>
              <a:t>Federal </a:t>
            </a:r>
            <a:r>
              <a:rPr sz="2400" spc="-15" dirty="0">
                <a:latin typeface="Arial"/>
                <a:cs typeface="Arial"/>
              </a:rPr>
              <a:t>Work-Study…FAO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determines</a:t>
            </a:r>
            <a:endParaRPr sz="2400" dirty="0">
              <a:latin typeface="Arial"/>
              <a:cs typeface="Arial"/>
            </a:endParaRPr>
          </a:p>
          <a:p>
            <a:pPr marL="12700" marR="5080">
              <a:spcBef>
                <a:spcPts val="995"/>
              </a:spcBef>
            </a:pPr>
            <a:r>
              <a:rPr sz="2800" spc="-5" dirty="0">
                <a:latin typeface="Arial"/>
                <a:cs typeface="Arial"/>
              </a:rPr>
              <a:t>For most programs, </a:t>
            </a:r>
            <a:r>
              <a:rPr sz="2800" dirty="0">
                <a:latin typeface="Arial"/>
                <a:cs typeface="Arial"/>
              </a:rPr>
              <a:t>student </a:t>
            </a:r>
            <a:r>
              <a:rPr sz="2800" spc="-5" dirty="0">
                <a:latin typeface="Arial"/>
                <a:cs typeface="Arial"/>
              </a:rPr>
              <a:t>must be </a:t>
            </a:r>
            <a:r>
              <a:rPr sz="2800" dirty="0">
                <a:latin typeface="Arial"/>
                <a:cs typeface="Arial"/>
              </a:rPr>
              <a:t>enrolled </a:t>
            </a:r>
            <a:r>
              <a:rPr sz="2800" spc="-5" dirty="0">
                <a:latin typeface="Arial"/>
                <a:cs typeface="Arial"/>
              </a:rPr>
              <a:t>at  </a:t>
            </a:r>
            <a:r>
              <a:rPr sz="2800" dirty="0">
                <a:latin typeface="Arial"/>
                <a:cs typeface="Arial"/>
              </a:rPr>
              <a:t>least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half-time.</a:t>
            </a:r>
          </a:p>
          <a:p>
            <a:pPr marL="12700">
              <a:spcBef>
                <a:spcPts val="1015"/>
              </a:spcBef>
            </a:pP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* Goes to most financially needy</a:t>
            </a:r>
            <a:r>
              <a:rPr sz="2000" b="1" spc="-13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52600"/>
            <a:ext cx="5949315" cy="59695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spc="-5" dirty="0"/>
              <a:t>Federal Direct Loan Program</a:t>
            </a:r>
            <a:endParaRPr sz="3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546901"/>
            <a:ext cx="5457190" cy="9372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>
              <a:spcBef>
                <a:spcPts val="66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Arial"/>
                <a:cs typeface="Arial"/>
              </a:rPr>
              <a:t>Available </a:t>
            </a:r>
            <a:r>
              <a:rPr dirty="0">
                <a:latin typeface="Arial"/>
                <a:cs typeface="Arial"/>
              </a:rPr>
              <a:t>to </a:t>
            </a:r>
            <a:r>
              <a:rPr b="1" spc="-20" dirty="0">
                <a:solidFill>
                  <a:srgbClr val="92278F"/>
                </a:solidFill>
                <a:latin typeface="Arial"/>
                <a:cs typeface="Arial"/>
              </a:rPr>
              <a:t>ALL </a:t>
            </a:r>
            <a:r>
              <a:rPr spc="-5" dirty="0">
                <a:latin typeface="Arial"/>
                <a:cs typeface="Arial"/>
              </a:rPr>
              <a:t>students </a:t>
            </a:r>
            <a:r>
              <a:rPr b="1" spc="-10" dirty="0">
                <a:solidFill>
                  <a:srgbClr val="92278F"/>
                </a:solidFill>
                <a:latin typeface="Arial"/>
                <a:cs typeface="Arial"/>
              </a:rPr>
              <a:t>REGARDLESS </a:t>
            </a:r>
            <a:r>
              <a:rPr spc="-5" dirty="0">
                <a:latin typeface="Arial"/>
                <a:cs typeface="Arial"/>
              </a:rPr>
              <a:t>of</a:t>
            </a:r>
            <a:r>
              <a:rPr spc="1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need</a:t>
            </a:r>
            <a:endParaRPr>
              <a:latin typeface="Arial"/>
              <a:cs typeface="Arial"/>
            </a:endParaRPr>
          </a:p>
          <a:p>
            <a:pPr marL="355600" marR="777240" indent="-342900">
              <a:lnSpc>
                <a:spcPct val="80000"/>
              </a:lnSpc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Additional unsubsidized funds available </a:t>
            </a:r>
            <a:r>
              <a:rPr dirty="0">
                <a:latin typeface="Arial"/>
                <a:cs typeface="Arial"/>
              </a:rPr>
              <a:t>for  </a:t>
            </a:r>
            <a:r>
              <a:rPr spc="-5" dirty="0">
                <a:latin typeface="Arial"/>
                <a:cs typeface="Arial"/>
              </a:rPr>
              <a:t>Independent </a:t>
            </a:r>
            <a:r>
              <a:rPr dirty="0">
                <a:latin typeface="Arial"/>
                <a:cs typeface="Arial"/>
              </a:rPr>
              <a:t>&amp; </a:t>
            </a:r>
            <a:r>
              <a:rPr spc="-5" dirty="0">
                <a:latin typeface="Arial"/>
                <a:cs typeface="Arial"/>
              </a:rPr>
              <a:t>Parent PLUS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denials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139" y="2460117"/>
            <a:ext cx="4833620" cy="7270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spcBef>
                <a:spcPts val="340"/>
              </a:spcBef>
              <a:tabLst>
                <a:tab pos="299085" algn="l"/>
              </a:tabLst>
            </a:pPr>
            <a:r>
              <a:rPr sz="1500" spc="-5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lang="en-US" sz="1500" spc="-5" dirty="0">
                <a:latin typeface="Arial"/>
                <a:cs typeface="Arial"/>
              </a:rPr>
              <a:t>3.</a:t>
            </a:r>
            <a:r>
              <a:rPr sz="1500" dirty="0">
                <a:latin typeface="Arial"/>
                <a:cs typeface="Arial"/>
              </a:rPr>
              <a:t>7</a:t>
            </a:r>
            <a:r>
              <a:rPr lang="en-US" sz="1500" dirty="0">
                <a:latin typeface="Arial"/>
                <a:cs typeface="Arial"/>
              </a:rPr>
              <a:t>3</a:t>
            </a:r>
            <a:r>
              <a:rPr sz="1500" dirty="0">
                <a:latin typeface="Arial"/>
                <a:cs typeface="Arial"/>
              </a:rPr>
              <a:t>% interest rate </a:t>
            </a:r>
            <a:r>
              <a:rPr sz="1500" spc="-40" dirty="0">
                <a:latin typeface="Arial"/>
                <a:cs typeface="Arial"/>
              </a:rPr>
              <a:t>(AY </a:t>
            </a:r>
            <a:r>
              <a:rPr sz="1500" dirty="0">
                <a:latin typeface="Arial"/>
                <a:cs typeface="Arial"/>
              </a:rPr>
              <a:t>2</a:t>
            </a:r>
            <a:r>
              <a:rPr lang="en-US" sz="1500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-2</a:t>
            </a:r>
            <a:r>
              <a:rPr lang="en-US" sz="1500" dirty="0">
                <a:latin typeface="Arial"/>
                <a:cs typeface="Arial"/>
              </a:rPr>
              <a:t>2</a:t>
            </a:r>
            <a:r>
              <a:rPr sz="1500" dirty="0">
                <a:latin typeface="Arial"/>
                <a:cs typeface="Arial"/>
              </a:rPr>
              <a:t>), 1.057%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fee</a:t>
            </a:r>
          </a:p>
          <a:p>
            <a:pPr marL="12700">
              <a:lnSpc>
                <a:spcPts val="1620"/>
              </a:lnSpc>
              <a:spcBef>
                <a:spcPts val="240"/>
              </a:spcBef>
              <a:tabLst>
                <a:tab pos="299085" algn="l"/>
              </a:tabLst>
            </a:pPr>
            <a:r>
              <a:rPr sz="1500" spc="-5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sz="1500" spc="-5" dirty="0">
                <a:latin typeface="Arial"/>
                <a:cs typeface="Arial"/>
              </a:rPr>
              <a:t>Rates </a:t>
            </a:r>
            <a:r>
              <a:rPr sz="1500" dirty="0">
                <a:latin typeface="Arial"/>
                <a:cs typeface="Arial"/>
              </a:rPr>
              <a:t>set </a:t>
            </a:r>
            <a:r>
              <a:rPr sz="1500" spc="-5" dirty="0">
                <a:latin typeface="Arial"/>
                <a:cs typeface="Arial"/>
              </a:rPr>
              <a:t>every July </a:t>
            </a:r>
            <a:r>
              <a:rPr sz="1500" dirty="0">
                <a:latin typeface="Arial"/>
                <a:cs typeface="Arial"/>
              </a:rPr>
              <a:t>1st for the </a:t>
            </a:r>
            <a:r>
              <a:rPr sz="1500" spc="-5" dirty="0">
                <a:latin typeface="Arial"/>
                <a:cs typeface="Arial"/>
              </a:rPr>
              <a:t>life </a:t>
            </a:r>
            <a:r>
              <a:rPr sz="1500" dirty="0">
                <a:latin typeface="Arial"/>
                <a:cs typeface="Arial"/>
              </a:rPr>
              <a:t>of that year’s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loan;</a:t>
            </a:r>
          </a:p>
          <a:p>
            <a:pPr marL="299085">
              <a:lnSpc>
                <a:spcPts val="1620"/>
              </a:lnSpc>
            </a:pPr>
            <a:r>
              <a:rPr sz="1500" dirty="0">
                <a:latin typeface="Arial"/>
                <a:cs typeface="Arial"/>
              </a:rPr>
              <a:t>fees are deducted from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disbursement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9940" y="3233166"/>
            <a:ext cx="7529830" cy="285398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marR="2396490" indent="-342900">
              <a:lnSpc>
                <a:spcPts val="1730"/>
              </a:lnSpc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Arial"/>
                <a:cs typeface="Arial"/>
              </a:rPr>
              <a:t>In </a:t>
            </a:r>
            <a:r>
              <a:rPr spc="-10" dirty="0">
                <a:latin typeface="Arial"/>
                <a:cs typeface="Arial"/>
              </a:rPr>
              <a:t>student’s </a:t>
            </a:r>
            <a:r>
              <a:rPr spc="-5" dirty="0">
                <a:latin typeface="Arial"/>
                <a:cs typeface="Arial"/>
              </a:rPr>
              <a:t>name, no collateral or credit check,  </a:t>
            </a:r>
            <a:r>
              <a:rPr dirty="0">
                <a:latin typeface="Arial"/>
                <a:cs typeface="Arial"/>
              </a:rPr>
              <a:t>must </a:t>
            </a:r>
            <a:r>
              <a:rPr spc="-5" dirty="0">
                <a:latin typeface="Arial"/>
                <a:cs typeface="Arial"/>
              </a:rPr>
              <a:t>sign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MPN</a:t>
            </a:r>
          </a:p>
          <a:p>
            <a:pPr marL="355600" indent="-342900">
              <a:spcBef>
                <a:spcPts val="57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Arial"/>
                <a:cs typeface="Arial"/>
              </a:rPr>
              <a:t>Available </a:t>
            </a:r>
            <a:r>
              <a:rPr spc="-5" dirty="0">
                <a:latin typeface="Arial"/>
                <a:cs typeface="Arial"/>
              </a:rPr>
              <a:t>loan amounts increase in subsequent</a:t>
            </a:r>
            <a:r>
              <a:rPr spc="9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years</a:t>
            </a:r>
            <a:endParaRPr dirty="0">
              <a:latin typeface="Arial"/>
              <a:cs typeface="Arial"/>
            </a:endParaRPr>
          </a:p>
          <a:p>
            <a:pPr marL="355600" indent="-342900">
              <a:spcBef>
                <a:spcPts val="56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Arial"/>
                <a:cs typeface="Arial"/>
              </a:rPr>
              <a:t>No </a:t>
            </a:r>
            <a:r>
              <a:rPr spc="-10" dirty="0">
                <a:latin typeface="Arial"/>
                <a:cs typeface="Arial"/>
              </a:rPr>
              <a:t>payments </a:t>
            </a:r>
            <a:r>
              <a:rPr spc="-5" dirty="0">
                <a:latin typeface="Arial"/>
                <a:cs typeface="Arial"/>
              </a:rPr>
              <a:t>required </a:t>
            </a:r>
            <a:r>
              <a:rPr spc="-15" dirty="0">
                <a:latin typeface="Arial"/>
                <a:cs typeface="Arial"/>
              </a:rPr>
              <a:t>while </a:t>
            </a:r>
            <a:r>
              <a:rPr spc="-10" dirty="0">
                <a:latin typeface="Arial"/>
                <a:cs typeface="Arial"/>
              </a:rPr>
              <a:t>attending </a:t>
            </a:r>
            <a:r>
              <a:rPr spc="-5" dirty="0">
                <a:latin typeface="Arial"/>
                <a:cs typeface="Arial"/>
              </a:rPr>
              <a:t>school </a:t>
            </a:r>
            <a:r>
              <a:rPr dirty="0">
                <a:latin typeface="Arial"/>
                <a:cs typeface="Arial"/>
              </a:rPr>
              <a:t>&amp; </a:t>
            </a:r>
            <a:r>
              <a:rPr spc="-5" dirty="0">
                <a:latin typeface="Arial"/>
                <a:cs typeface="Arial"/>
              </a:rPr>
              <a:t>six-month grace</a:t>
            </a:r>
            <a:r>
              <a:rPr spc="2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period</a:t>
            </a:r>
            <a:endParaRPr dirty="0">
              <a:latin typeface="Arial"/>
              <a:cs typeface="Arial"/>
            </a:endParaRPr>
          </a:p>
          <a:p>
            <a:pPr marL="355600" indent="-342900">
              <a:spcBef>
                <a:spcPts val="58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Flexible </a:t>
            </a:r>
            <a:r>
              <a:rPr spc="-10" dirty="0">
                <a:latin typeface="Arial"/>
                <a:cs typeface="Arial"/>
              </a:rPr>
              <a:t>Repayment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options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509"/>
              </a:spcBef>
            </a:pP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Based on </a:t>
            </a:r>
            <a:r>
              <a:rPr sz="2000" b="1" spc="-20" dirty="0">
                <a:solidFill>
                  <a:srgbClr val="92278F"/>
                </a:solidFill>
                <a:latin typeface="Arial"/>
                <a:cs typeface="Arial"/>
              </a:rPr>
              <a:t>FAFSA, </a:t>
            </a: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students </a:t>
            </a:r>
            <a:r>
              <a:rPr sz="2000" b="1" spc="-5" dirty="0">
                <a:solidFill>
                  <a:srgbClr val="92278F"/>
                </a:solidFill>
                <a:latin typeface="Arial"/>
                <a:cs typeface="Arial"/>
              </a:rPr>
              <a:t>have </a:t>
            </a: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a combination</a:t>
            </a:r>
            <a:r>
              <a:rPr sz="2000" b="1" spc="-7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278F"/>
                </a:solidFill>
                <a:latin typeface="Arial"/>
                <a:cs typeface="Arial"/>
              </a:rPr>
              <a:t>of:</a:t>
            </a:r>
            <a:endParaRPr sz="2000" dirty="0">
              <a:latin typeface="Arial"/>
              <a:cs typeface="Arial"/>
            </a:endParaRPr>
          </a:p>
          <a:p>
            <a:pPr marL="542925" lvl="1" indent="-343535">
              <a:lnSpc>
                <a:spcPts val="1945"/>
              </a:lnSpc>
              <a:spcBef>
                <a:spcPts val="585"/>
              </a:spcBef>
              <a:buClr>
                <a:srgbClr val="92278F"/>
              </a:buClr>
              <a:buChar char="•"/>
              <a:tabLst>
                <a:tab pos="542925" algn="l"/>
                <a:tab pos="543560" algn="l"/>
              </a:tabLst>
            </a:pPr>
            <a:r>
              <a:rPr spc="-5" dirty="0">
                <a:latin typeface="Arial"/>
                <a:cs typeface="Arial"/>
              </a:rPr>
              <a:t>Subsidized:</a:t>
            </a:r>
            <a:endParaRPr dirty="0">
              <a:latin typeface="Arial"/>
              <a:cs typeface="Arial"/>
            </a:endParaRPr>
          </a:p>
          <a:p>
            <a:pPr marL="542925">
              <a:lnSpc>
                <a:spcPts val="1945"/>
              </a:lnSpc>
            </a:pPr>
            <a:r>
              <a:rPr spc="-5" dirty="0">
                <a:latin typeface="Arial"/>
                <a:cs typeface="Arial"/>
              </a:rPr>
              <a:t>Federal government </a:t>
            </a:r>
            <a:r>
              <a:rPr spc="-10" dirty="0">
                <a:latin typeface="Arial"/>
                <a:cs typeface="Arial"/>
              </a:rPr>
              <a:t>pays </a:t>
            </a:r>
            <a:r>
              <a:rPr spc="-5" dirty="0">
                <a:latin typeface="Arial"/>
                <a:cs typeface="Arial"/>
              </a:rPr>
              <a:t>interest in school and grace</a:t>
            </a:r>
            <a:r>
              <a:rPr spc="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status</a:t>
            </a:r>
          </a:p>
          <a:p>
            <a:pPr marL="542925" lvl="1" indent="-343535">
              <a:spcBef>
                <a:spcPts val="565"/>
              </a:spcBef>
              <a:buClr>
                <a:srgbClr val="92278F"/>
              </a:buClr>
              <a:buChar char="•"/>
              <a:tabLst>
                <a:tab pos="542925" algn="l"/>
                <a:tab pos="543560" algn="l"/>
              </a:tabLst>
            </a:pPr>
            <a:r>
              <a:rPr spc="-5" dirty="0">
                <a:latin typeface="Arial"/>
                <a:cs typeface="Arial"/>
              </a:rPr>
              <a:t>Unsubsidized: interest accrues in school and</a:t>
            </a:r>
            <a:r>
              <a:rPr spc="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grace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6201" y="1981200"/>
            <a:ext cx="2621915" cy="913712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60655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Studentaid.gov</a:t>
            </a:r>
            <a:r>
              <a:rPr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>
              <a:latin typeface="Arial"/>
              <a:cs typeface="Arial"/>
            </a:endParaRPr>
          </a:p>
          <a:p>
            <a:pPr marL="160655"/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school’s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website!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066" y="714039"/>
            <a:ext cx="10335237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Federal Direct Stafford Loan Borrowing  Limits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744761"/>
              </p:ext>
            </p:extLst>
          </p:nvPr>
        </p:nvGraphicFramePr>
        <p:xfrm>
          <a:off x="1065402" y="1459685"/>
          <a:ext cx="9538281" cy="4773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7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0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Undergraduate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Graduate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Limits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Dependent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Students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FBF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16510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Independent or dependent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students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whose parents are unable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borrow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  PLUS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Loan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8275" marR="7226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Graduate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or  Professional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Studies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b="1" spc="120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Year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6210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$5,500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 marR="5372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$3,500 may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$9,500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 marR="95376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 than $3,500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may  be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300" dirty="0">
                          <a:latin typeface="Times New Roman"/>
                          <a:cs typeface="Times New Roman"/>
                        </a:rPr>
                        <a:t> 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68275" marR="16129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$20,500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each academic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year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Graduate /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Professional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are no longer  eligible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loans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spc="97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Year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4D9D9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6210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$6,500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 marR="5378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$4,500 may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4D9D9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$10,500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 marR="9512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 than $4,500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may  be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4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200" b="1" spc="104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Year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beyond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$7,500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 marR="5378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$5,500 may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$12,500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67640" marR="953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 than $5,500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may  be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67640" marR="410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ggregate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Limits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4D9D9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6210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$31,000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 marR="454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$23,000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4D9D9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$57,500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 marR="119888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 than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$23,000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may be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4D9D9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$138,500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Total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68275" marR="5949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 than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$65,000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may be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subsidized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4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37210"/>
            <a:ext cx="532638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Federal Direct PLUS</a:t>
            </a:r>
            <a:r>
              <a:rPr sz="4000" b="1" spc="-15" dirty="0"/>
              <a:t> </a:t>
            </a:r>
            <a:r>
              <a:rPr sz="4000" b="1" spc="-5" dirty="0"/>
              <a:t>Loan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546005"/>
            <a:ext cx="7929880" cy="474980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indent="-342900">
              <a:spcBef>
                <a:spcPts val="6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For parents of dependent undergraduate or graduate level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students</a:t>
            </a: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parent’s </a:t>
            </a:r>
            <a:r>
              <a:rPr sz="2000" spc="-5" dirty="0">
                <a:latin typeface="Arial"/>
                <a:cs typeface="Arial"/>
              </a:rPr>
              <a:t>name </a:t>
            </a:r>
            <a:r>
              <a:rPr sz="2000" dirty="0">
                <a:latin typeface="Arial"/>
                <a:cs typeface="Arial"/>
              </a:rPr>
              <a:t>for student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costs</a:t>
            </a:r>
          </a:p>
          <a:p>
            <a:pPr marL="355600" marR="558800" indent="-342900">
              <a:lnSpc>
                <a:spcPct val="80000"/>
              </a:lnSpc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Rates set </a:t>
            </a:r>
            <a:r>
              <a:rPr sz="2000" spc="-5" dirty="0">
                <a:latin typeface="Arial"/>
                <a:cs typeface="Arial"/>
              </a:rPr>
              <a:t>every </a:t>
            </a:r>
            <a:r>
              <a:rPr sz="2000" dirty="0">
                <a:latin typeface="Arial"/>
                <a:cs typeface="Arial"/>
              </a:rPr>
              <a:t>July </a:t>
            </a:r>
            <a:r>
              <a:rPr sz="2000" spc="-5" dirty="0">
                <a:latin typeface="Arial"/>
                <a:cs typeface="Arial"/>
              </a:rPr>
              <a:t>1st </a:t>
            </a:r>
            <a:r>
              <a:rPr sz="2000" dirty="0">
                <a:latin typeface="Arial"/>
                <a:cs typeface="Arial"/>
              </a:rPr>
              <a:t>for the </a:t>
            </a:r>
            <a:r>
              <a:rPr sz="2000" spc="-5" dirty="0">
                <a:latin typeface="Arial"/>
                <a:cs typeface="Arial"/>
              </a:rPr>
              <a:t>life of </a:t>
            </a:r>
            <a:r>
              <a:rPr sz="2000" dirty="0">
                <a:latin typeface="Arial"/>
                <a:cs typeface="Arial"/>
              </a:rPr>
              <a:t>that </a:t>
            </a:r>
            <a:r>
              <a:rPr sz="2000" spc="5" dirty="0">
                <a:latin typeface="Arial"/>
                <a:cs typeface="Arial"/>
              </a:rPr>
              <a:t>year’s </a:t>
            </a:r>
            <a:r>
              <a:rPr sz="2000" spc="-5" dirty="0">
                <a:latin typeface="Arial"/>
                <a:cs typeface="Arial"/>
              </a:rPr>
              <a:t>loan; </a:t>
            </a:r>
            <a:r>
              <a:rPr sz="2000" dirty="0">
                <a:latin typeface="Arial"/>
                <a:cs typeface="Arial"/>
              </a:rPr>
              <a:t>fees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  deducted from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disbursement</a:t>
            </a:r>
          </a:p>
          <a:p>
            <a:pPr marL="469900">
              <a:spcBef>
                <a:spcPts val="195"/>
              </a:spcBef>
              <a:tabLst>
                <a:tab pos="817244" algn="l"/>
              </a:tabLst>
            </a:pPr>
            <a:r>
              <a:rPr sz="1700" dirty="0">
                <a:solidFill>
                  <a:srgbClr val="92278F"/>
                </a:solidFill>
                <a:latin typeface="Arial"/>
                <a:cs typeface="Arial"/>
              </a:rPr>
              <a:t>»	</a:t>
            </a:r>
            <a:r>
              <a:rPr lang="en-US" sz="1700" dirty="0">
                <a:solidFill>
                  <a:srgbClr val="92278F"/>
                </a:solidFill>
                <a:latin typeface="Arial"/>
                <a:cs typeface="Arial"/>
              </a:rPr>
              <a:t>6.28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% </a:t>
            </a:r>
            <a:r>
              <a:rPr sz="1700" spc="-5" dirty="0">
                <a:latin typeface="Arial"/>
                <a:cs typeface="Arial"/>
              </a:rPr>
              <a:t>variable/fixed </a:t>
            </a:r>
            <a:r>
              <a:rPr sz="1700" dirty="0">
                <a:latin typeface="Arial"/>
                <a:cs typeface="Arial"/>
              </a:rPr>
              <a:t>interest </a:t>
            </a:r>
            <a:r>
              <a:rPr sz="1700" spc="-5" dirty="0">
                <a:latin typeface="Arial"/>
                <a:cs typeface="Arial"/>
              </a:rPr>
              <a:t>rate; </a:t>
            </a:r>
            <a:r>
              <a:rPr sz="1700" dirty="0">
                <a:latin typeface="Arial"/>
                <a:cs typeface="Arial"/>
              </a:rPr>
              <a:t>4.228% fees </a:t>
            </a:r>
            <a:r>
              <a:rPr sz="1700" spc="-40" dirty="0">
                <a:latin typeface="Arial"/>
                <a:cs typeface="Arial"/>
              </a:rPr>
              <a:t>(AY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2</a:t>
            </a:r>
            <a:r>
              <a:rPr lang="en-US" sz="1700" spc="-5" dirty="0">
                <a:latin typeface="Arial"/>
                <a:cs typeface="Arial"/>
              </a:rPr>
              <a:t>1</a:t>
            </a:r>
            <a:r>
              <a:rPr sz="1700" spc="-5" dirty="0">
                <a:latin typeface="Arial"/>
                <a:cs typeface="Arial"/>
              </a:rPr>
              <a:t>-2</a:t>
            </a:r>
            <a:r>
              <a:rPr lang="en-US" sz="1700" spc="-5" dirty="0">
                <a:latin typeface="Arial"/>
                <a:cs typeface="Arial"/>
              </a:rPr>
              <a:t>2</a:t>
            </a:r>
            <a:r>
              <a:rPr sz="1700" spc="-5" dirty="0"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Can borrow up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Cost of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Attendance</a:t>
            </a: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MUST apply each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</a:t>
            </a:r>
          </a:p>
          <a:p>
            <a:pPr marL="355600" indent="-342900">
              <a:spcBef>
                <a:spcPts val="53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No Debt-to-Income test, only lenient credit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check</a:t>
            </a:r>
          </a:p>
          <a:p>
            <a:pPr marL="355600" indent="-342900">
              <a:spcBef>
                <a:spcPts val="52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Can have an endorser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(co-signer)</a:t>
            </a:r>
          </a:p>
          <a:p>
            <a:pPr marL="355600" marR="459740" indent="-342900">
              <a:lnSpc>
                <a:spcPts val="1920"/>
              </a:lnSpc>
              <a:spcBef>
                <a:spcPts val="98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Principal can be deferred while student is in school; Interest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  continue 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accrue</a:t>
            </a:r>
          </a:p>
          <a:p>
            <a:pPr marL="355600" indent="-342900">
              <a:lnSpc>
                <a:spcPts val="2160"/>
              </a:lnSpc>
              <a:spcBef>
                <a:spcPts val="54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IF denied - student is eligible for an additional $4,000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unsubsidized</a:t>
            </a:r>
          </a:p>
          <a:p>
            <a:pPr marL="35560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loan</a:t>
            </a: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Must </a:t>
            </a:r>
            <a:r>
              <a:rPr sz="2000" spc="-5" dirty="0">
                <a:latin typeface="Arial"/>
                <a:cs typeface="Arial"/>
              </a:rPr>
              <a:t>file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FAFSA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37210"/>
            <a:ext cx="459676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5" dirty="0"/>
              <a:t>Types </a:t>
            </a:r>
            <a:r>
              <a:rPr sz="4000" b="1" spc="-5" dirty="0"/>
              <a:t>of</a:t>
            </a:r>
            <a:r>
              <a:rPr sz="4000" b="1" spc="10" dirty="0"/>
              <a:t> </a:t>
            </a:r>
            <a:r>
              <a:rPr sz="4000" b="1" spc="-5" dirty="0"/>
              <a:t>Scholarships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1579114"/>
            <a:ext cx="5356225" cy="433131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indent="-342900">
              <a:spcBef>
                <a:spcPts val="8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Postsecondary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scholarships</a:t>
            </a:r>
          </a:p>
          <a:p>
            <a:pPr marL="469900">
              <a:spcBef>
                <a:spcPts val="615"/>
              </a:spcBef>
            </a:pPr>
            <a:r>
              <a:rPr sz="2400" spc="-5" dirty="0">
                <a:solidFill>
                  <a:srgbClr val="92278F"/>
                </a:solidFill>
                <a:latin typeface="Arial"/>
                <a:cs typeface="Arial"/>
              </a:rPr>
              <a:t>» </a:t>
            </a:r>
            <a:r>
              <a:rPr sz="2400" dirty="0">
                <a:latin typeface="Arial"/>
                <a:cs typeface="Arial"/>
              </a:rPr>
              <a:t>Merit, </a:t>
            </a:r>
            <a:r>
              <a:rPr sz="2400" spc="-25" dirty="0">
                <a:latin typeface="Arial"/>
                <a:cs typeface="Arial"/>
              </a:rPr>
              <a:t>Major,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Characteristics</a:t>
            </a:r>
            <a:endParaRPr sz="2400" dirty="0">
              <a:latin typeface="Arial"/>
              <a:cs typeface="Arial"/>
            </a:endParaRPr>
          </a:p>
          <a:p>
            <a:pPr marL="469900">
              <a:spcBef>
                <a:spcPts val="600"/>
              </a:spcBef>
            </a:pPr>
            <a:r>
              <a:rPr sz="2400" spc="-5" dirty="0">
                <a:solidFill>
                  <a:srgbClr val="92278F"/>
                </a:solidFill>
                <a:latin typeface="Arial"/>
                <a:cs typeface="Arial"/>
              </a:rPr>
              <a:t>» </a:t>
            </a:r>
            <a:r>
              <a:rPr sz="2400" spc="-5" dirty="0">
                <a:latin typeface="Arial"/>
                <a:cs typeface="Arial"/>
              </a:rPr>
              <a:t>Admissions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Financial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Aid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98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Local and </a:t>
            </a:r>
            <a:r>
              <a:rPr sz="2800" dirty="0">
                <a:latin typeface="Arial"/>
                <a:cs typeface="Arial"/>
              </a:rPr>
              <a:t>regional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scholarships</a:t>
            </a:r>
          </a:p>
          <a:p>
            <a:pPr marL="469900">
              <a:spcBef>
                <a:spcPts val="615"/>
              </a:spcBef>
            </a:pPr>
            <a:r>
              <a:rPr sz="2400" spc="-5" dirty="0">
                <a:solidFill>
                  <a:srgbClr val="92278F"/>
                </a:solidFill>
                <a:latin typeface="Arial"/>
                <a:cs typeface="Arial"/>
              </a:rPr>
              <a:t>» </a:t>
            </a:r>
            <a:r>
              <a:rPr sz="2400" spc="-5" dirty="0">
                <a:latin typeface="Arial"/>
                <a:cs typeface="Arial"/>
              </a:rPr>
              <a:t>School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Counselor</a:t>
            </a:r>
            <a:endParaRPr sz="2400" dirty="0">
              <a:latin typeface="Arial"/>
              <a:cs typeface="Arial"/>
            </a:endParaRPr>
          </a:p>
          <a:p>
            <a:pPr marL="469900">
              <a:spcBef>
                <a:spcPts val="605"/>
              </a:spcBef>
            </a:pPr>
            <a:r>
              <a:rPr sz="2400" dirty="0">
                <a:solidFill>
                  <a:srgbClr val="92278F"/>
                </a:solidFill>
                <a:latin typeface="Arial"/>
                <a:cs typeface="Arial"/>
              </a:rPr>
              <a:t>» </a:t>
            </a:r>
            <a:r>
              <a:rPr sz="2400" spc="-5" dirty="0">
                <a:latin typeface="Arial"/>
                <a:cs typeface="Arial"/>
              </a:rPr>
              <a:t>Local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Foundations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99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National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scholarships</a:t>
            </a:r>
          </a:p>
          <a:p>
            <a:pPr marL="469900">
              <a:spcBef>
                <a:spcPts val="605"/>
              </a:spcBef>
            </a:pPr>
            <a:r>
              <a:rPr sz="2400" spc="-5" dirty="0">
                <a:solidFill>
                  <a:srgbClr val="92278F"/>
                </a:solidFill>
                <a:latin typeface="Arial"/>
                <a:cs typeface="Arial"/>
              </a:rPr>
              <a:t>»</a:t>
            </a:r>
            <a:r>
              <a:rPr sz="2400" spc="250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Websites</a:t>
            </a:r>
            <a:r>
              <a:rPr lang="en-US" sz="2400" spc="-5" dirty="0">
                <a:latin typeface="Arial"/>
                <a:cs typeface="Arial"/>
              </a:rPr>
              <a:t>			</a:t>
            </a:r>
          </a:p>
          <a:p>
            <a:pPr marL="469900">
              <a:spcBef>
                <a:spcPts val="605"/>
              </a:spcBef>
            </a:pPr>
            <a:endParaRPr lang="en-US" sz="2400" spc="-1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34400" y="696213"/>
            <a:ext cx="1676400" cy="1676400"/>
            <a:chOff x="7010400" y="696213"/>
            <a:chExt cx="1676400" cy="1676400"/>
          </a:xfrm>
        </p:grpSpPr>
        <p:sp>
          <p:nvSpPr>
            <p:cNvPr id="5" name="object 5"/>
            <p:cNvSpPr/>
            <p:nvPr/>
          </p:nvSpPr>
          <p:spPr>
            <a:xfrm>
              <a:off x="7010400" y="696213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6" y="1326"/>
                  </a:lnTo>
                  <a:lnTo>
                    <a:pt x="743769" y="5260"/>
                  </a:lnTo>
                  <a:lnTo>
                    <a:pt x="697668" y="11729"/>
                  </a:lnTo>
                  <a:lnTo>
                    <a:pt x="652405" y="20664"/>
                  </a:lnTo>
                  <a:lnTo>
                    <a:pt x="608050" y="31993"/>
                  </a:lnTo>
                  <a:lnTo>
                    <a:pt x="564674" y="45645"/>
                  </a:lnTo>
                  <a:lnTo>
                    <a:pt x="522348" y="61551"/>
                  </a:lnTo>
                  <a:lnTo>
                    <a:pt x="481142" y="79638"/>
                  </a:lnTo>
                  <a:lnTo>
                    <a:pt x="441128" y="99837"/>
                  </a:lnTo>
                  <a:lnTo>
                    <a:pt x="402376" y="122076"/>
                  </a:lnTo>
                  <a:lnTo>
                    <a:pt x="364956" y="146285"/>
                  </a:lnTo>
                  <a:lnTo>
                    <a:pt x="328940" y="172393"/>
                  </a:lnTo>
                  <a:lnTo>
                    <a:pt x="294399" y="200329"/>
                  </a:lnTo>
                  <a:lnTo>
                    <a:pt x="261403" y="230023"/>
                  </a:lnTo>
                  <a:lnTo>
                    <a:pt x="230023" y="261403"/>
                  </a:lnTo>
                  <a:lnTo>
                    <a:pt x="200329" y="294399"/>
                  </a:lnTo>
                  <a:lnTo>
                    <a:pt x="172393" y="328940"/>
                  </a:lnTo>
                  <a:lnTo>
                    <a:pt x="146285" y="364956"/>
                  </a:lnTo>
                  <a:lnTo>
                    <a:pt x="122076" y="402376"/>
                  </a:lnTo>
                  <a:lnTo>
                    <a:pt x="99837" y="441128"/>
                  </a:lnTo>
                  <a:lnTo>
                    <a:pt x="79638" y="481142"/>
                  </a:lnTo>
                  <a:lnTo>
                    <a:pt x="61551" y="522348"/>
                  </a:lnTo>
                  <a:lnTo>
                    <a:pt x="45645" y="564674"/>
                  </a:lnTo>
                  <a:lnTo>
                    <a:pt x="31993" y="608050"/>
                  </a:lnTo>
                  <a:lnTo>
                    <a:pt x="20664" y="652405"/>
                  </a:lnTo>
                  <a:lnTo>
                    <a:pt x="11729" y="697668"/>
                  </a:lnTo>
                  <a:lnTo>
                    <a:pt x="5260" y="743769"/>
                  </a:lnTo>
                  <a:lnTo>
                    <a:pt x="1326" y="790636"/>
                  </a:lnTo>
                  <a:lnTo>
                    <a:pt x="0" y="838200"/>
                  </a:lnTo>
                  <a:lnTo>
                    <a:pt x="1326" y="885763"/>
                  </a:lnTo>
                  <a:lnTo>
                    <a:pt x="5260" y="932630"/>
                  </a:lnTo>
                  <a:lnTo>
                    <a:pt x="11729" y="978731"/>
                  </a:lnTo>
                  <a:lnTo>
                    <a:pt x="20664" y="1023994"/>
                  </a:lnTo>
                  <a:lnTo>
                    <a:pt x="31993" y="1068349"/>
                  </a:lnTo>
                  <a:lnTo>
                    <a:pt x="45645" y="1111725"/>
                  </a:lnTo>
                  <a:lnTo>
                    <a:pt x="61551" y="1154051"/>
                  </a:lnTo>
                  <a:lnTo>
                    <a:pt x="79638" y="1195257"/>
                  </a:lnTo>
                  <a:lnTo>
                    <a:pt x="99837" y="1235271"/>
                  </a:lnTo>
                  <a:lnTo>
                    <a:pt x="122076" y="1274023"/>
                  </a:lnTo>
                  <a:lnTo>
                    <a:pt x="146285" y="1311443"/>
                  </a:lnTo>
                  <a:lnTo>
                    <a:pt x="172393" y="1347459"/>
                  </a:lnTo>
                  <a:lnTo>
                    <a:pt x="200329" y="1382000"/>
                  </a:lnTo>
                  <a:lnTo>
                    <a:pt x="230023" y="1414996"/>
                  </a:lnTo>
                  <a:lnTo>
                    <a:pt x="261403" y="1446376"/>
                  </a:lnTo>
                  <a:lnTo>
                    <a:pt x="294399" y="1476070"/>
                  </a:lnTo>
                  <a:lnTo>
                    <a:pt x="328940" y="1504006"/>
                  </a:lnTo>
                  <a:lnTo>
                    <a:pt x="364956" y="1530114"/>
                  </a:lnTo>
                  <a:lnTo>
                    <a:pt x="402376" y="1554323"/>
                  </a:lnTo>
                  <a:lnTo>
                    <a:pt x="441128" y="1576562"/>
                  </a:lnTo>
                  <a:lnTo>
                    <a:pt x="481142" y="1596761"/>
                  </a:lnTo>
                  <a:lnTo>
                    <a:pt x="522348" y="1614848"/>
                  </a:lnTo>
                  <a:lnTo>
                    <a:pt x="564674" y="1630754"/>
                  </a:lnTo>
                  <a:lnTo>
                    <a:pt x="608050" y="1644406"/>
                  </a:lnTo>
                  <a:lnTo>
                    <a:pt x="652405" y="1655735"/>
                  </a:lnTo>
                  <a:lnTo>
                    <a:pt x="697668" y="1664670"/>
                  </a:lnTo>
                  <a:lnTo>
                    <a:pt x="743769" y="1671139"/>
                  </a:lnTo>
                  <a:lnTo>
                    <a:pt x="790636" y="1675073"/>
                  </a:lnTo>
                  <a:lnTo>
                    <a:pt x="838200" y="1676400"/>
                  </a:lnTo>
                  <a:lnTo>
                    <a:pt x="885763" y="1675073"/>
                  </a:lnTo>
                  <a:lnTo>
                    <a:pt x="932630" y="1671139"/>
                  </a:lnTo>
                  <a:lnTo>
                    <a:pt x="978731" y="1664670"/>
                  </a:lnTo>
                  <a:lnTo>
                    <a:pt x="1023994" y="1655735"/>
                  </a:lnTo>
                  <a:lnTo>
                    <a:pt x="1068349" y="1644406"/>
                  </a:lnTo>
                  <a:lnTo>
                    <a:pt x="1111725" y="1630754"/>
                  </a:lnTo>
                  <a:lnTo>
                    <a:pt x="1154051" y="1614848"/>
                  </a:lnTo>
                  <a:lnTo>
                    <a:pt x="1195257" y="1596761"/>
                  </a:lnTo>
                  <a:lnTo>
                    <a:pt x="1235271" y="1576562"/>
                  </a:lnTo>
                  <a:lnTo>
                    <a:pt x="1274023" y="1554323"/>
                  </a:lnTo>
                  <a:lnTo>
                    <a:pt x="1311443" y="1530114"/>
                  </a:lnTo>
                  <a:lnTo>
                    <a:pt x="1347459" y="1504006"/>
                  </a:lnTo>
                  <a:lnTo>
                    <a:pt x="1382000" y="1476070"/>
                  </a:lnTo>
                  <a:lnTo>
                    <a:pt x="1414996" y="1446376"/>
                  </a:lnTo>
                  <a:lnTo>
                    <a:pt x="1446376" y="1414996"/>
                  </a:lnTo>
                  <a:lnTo>
                    <a:pt x="1476070" y="1382000"/>
                  </a:lnTo>
                  <a:lnTo>
                    <a:pt x="1504006" y="1347459"/>
                  </a:lnTo>
                  <a:lnTo>
                    <a:pt x="1530114" y="1311443"/>
                  </a:lnTo>
                  <a:lnTo>
                    <a:pt x="1554323" y="1274023"/>
                  </a:lnTo>
                  <a:lnTo>
                    <a:pt x="1576562" y="1235271"/>
                  </a:lnTo>
                  <a:lnTo>
                    <a:pt x="1596761" y="1195257"/>
                  </a:lnTo>
                  <a:lnTo>
                    <a:pt x="1614848" y="1154051"/>
                  </a:lnTo>
                  <a:lnTo>
                    <a:pt x="1630754" y="1111725"/>
                  </a:lnTo>
                  <a:lnTo>
                    <a:pt x="1644406" y="1068349"/>
                  </a:lnTo>
                  <a:lnTo>
                    <a:pt x="1655735" y="1023994"/>
                  </a:lnTo>
                  <a:lnTo>
                    <a:pt x="1664670" y="978731"/>
                  </a:lnTo>
                  <a:lnTo>
                    <a:pt x="1671139" y="932630"/>
                  </a:lnTo>
                  <a:lnTo>
                    <a:pt x="1675073" y="885763"/>
                  </a:lnTo>
                  <a:lnTo>
                    <a:pt x="1676400" y="838200"/>
                  </a:lnTo>
                  <a:lnTo>
                    <a:pt x="1675073" y="790636"/>
                  </a:lnTo>
                  <a:lnTo>
                    <a:pt x="1671139" y="743769"/>
                  </a:lnTo>
                  <a:lnTo>
                    <a:pt x="1664670" y="697668"/>
                  </a:lnTo>
                  <a:lnTo>
                    <a:pt x="1655735" y="652405"/>
                  </a:lnTo>
                  <a:lnTo>
                    <a:pt x="1644406" y="608050"/>
                  </a:lnTo>
                  <a:lnTo>
                    <a:pt x="1630754" y="564674"/>
                  </a:lnTo>
                  <a:lnTo>
                    <a:pt x="1614848" y="522348"/>
                  </a:lnTo>
                  <a:lnTo>
                    <a:pt x="1596761" y="481142"/>
                  </a:lnTo>
                  <a:lnTo>
                    <a:pt x="1576562" y="441128"/>
                  </a:lnTo>
                  <a:lnTo>
                    <a:pt x="1554323" y="402376"/>
                  </a:lnTo>
                  <a:lnTo>
                    <a:pt x="1530114" y="364956"/>
                  </a:lnTo>
                  <a:lnTo>
                    <a:pt x="1504006" y="328940"/>
                  </a:lnTo>
                  <a:lnTo>
                    <a:pt x="1476070" y="294399"/>
                  </a:lnTo>
                  <a:lnTo>
                    <a:pt x="1446376" y="261403"/>
                  </a:lnTo>
                  <a:lnTo>
                    <a:pt x="1414996" y="230023"/>
                  </a:lnTo>
                  <a:lnTo>
                    <a:pt x="1382000" y="200329"/>
                  </a:lnTo>
                  <a:lnTo>
                    <a:pt x="1347459" y="172393"/>
                  </a:lnTo>
                  <a:lnTo>
                    <a:pt x="1311443" y="146285"/>
                  </a:lnTo>
                  <a:lnTo>
                    <a:pt x="1274023" y="122076"/>
                  </a:lnTo>
                  <a:lnTo>
                    <a:pt x="1235271" y="99837"/>
                  </a:lnTo>
                  <a:lnTo>
                    <a:pt x="1195257" y="79638"/>
                  </a:lnTo>
                  <a:lnTo>
                    <a:pt x="1154051" y="61551"/>
                  </a:lnTo>
                  <a:lnTo>
                    <a:pt x="1111725" y="45645"/>
                  </a:lnTo>
                  <a:lnTo>
                    <a:pt x="1068349" y="31993"/>
                  </a:lnTo>
                  <a:lnTo>
                    <a:pt x="1023994" y="20664"/>
                  </a:lnTo>
                  <a:lnTo>
                    <a:pt x="978731" y="11729"/>
                  </a:lnTo>
                  <a:lnTo>
                    <a:pt x="932630" y="5260"/>
                  </a:lnTo>
                  <a:lnTo>
                    <a:pt x="885763" y="1326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9159" y="977645"/>
              <a:ext cx="1156246" cy="10850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20917" y="0"/>
            <a:ext cx="3892492" cy="6858000"/>
            <a:chOff x="5638800" y="0"/>
            <a:chExt cx="3502660" cy="6858000"/>
          </a:xfrm>
          <a:solidFill>
            <a:schemeClr val="accent1">
              <a:lumMod val="7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5638800" y="0"/>
              <a:ext cx="3502660" cy="6858000"/>
            </a:xfrm>
            <a:custGeom>
              <a:avLst/>
              <a:gdLst/>
              <a:ahLst/>
              <a:cxnLst/>
              <a:rect l="l" t="t" r="r" b="b"/>
              <a:pathLst>
                <a:path w="3502659" h="6858000">
                  <a:moveTo>
                    <a:pt x="350240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502405" y="6858000"/>
                  </a:lnTo>
                  <a:lnTo>
                    <a:pt x="35024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9900" y="4572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571500" y="0"/>
                  </a:moveTo>
                  <a:lnTo>
                    <a:pt x="524632" y="1894"/>
                  </a:lnTo>
                  <a:lnTo>
                    <a:pt x="478808" y="7480"/>
                  </a:lnTo>
                  <a:lnTo>
                    <a:pt x="434173" y="16611"/>
                  </a:lnTo>
                  <a:lnTo>
                    <a:pt x="390875" y="29138"/>
                  </a:lnTo>
                  <a:lnTo>
                    <a:pt x="349061" y="44916"/>
                  </a:lnTo>
                  <a:lnTo>
                    <a:pt x="308878" y="63796"/>
                  </a:lnTo>
                  <a:lnTo>
                    <a:pt x="270474" y="85632"/>
                  </a:lnTo>
                  <a:lnTo>
                    <a:pt x="233994" y="110276"/>
                  </a:lnTo>
                  <a:lnTo>
                    <a:pt x="199588" y="137582"/>
                  </a:lnTo>
                  <a:lnTo>
                    <a:pt x="167401" y="167401"/>
                  </a:lnTo>
                  <a:lnTo>
                    <a:pt x="137582" y="199588"/>
                  </a:lnTo>
                  <a:lnTo>
                    <a:pt x="110276" y="233994"/>
                  </a:lnTo>
                  <a:lnTo>
                    <a:pt x="85632" y="270474"/>
                  </a:lnTo>
                  <a:lnTo>
                    <a:pt x="63796" y="308878"/>
                  </a:lnTo>
                  <a:lnTo>
                    <a:pt x="44916" y="349061"/>
                  </a:lnTo>
                  <a:lnTo>
                    <a:pt x="29138" y="390875"/>
                  </a:lnTo>
                  <a:lnTo>
                    <a:pt x="16611" y="434173"/>
                  </a:lnTo>
                  <a:lnTo>
                    <a:pt x="7480" y="478808"/>
                  </a:lnTo>
                  <a:lnTo>
                    <a:pt x="1894" y="524632"/>
                  </a:lnTo>
                  <a:lnTo>
                    <a:pt x="0" y="571500"/>
                  </a:lnTo>
                  <a:lnTo>
                    <a:pt x="1894" y="618367"/>
                  </a:lnTo>
                  <a:lnTo>
                    <a:pt x="7480" y="664191"/>
                  </a:lnTo>
                  <a:lnTo>
                    <a:pt x="16611" y="708826"/>
                  </a:lnTo>
                  <a:lnTo>
                    <a:pt x="29138" y="752124"/>
                  </a:lnTo>
                  <a:lnTo>
                    <a:pt x="44916" y="793938"/>
                  </a:lnTo>
                  <a:lnTo>
                    <a:pt x="63796" y="834121"/>
                  </a:lnTo>
                  <a:lnTo>
                    <a:pt x="85632" y="872525"/>
                  </a:lnTo>
                  <a:lnTo>
                    <a:pt x="110276" y="909005"/>
                  </a:lnTo>
                  <a:lnTo>
                    <a:pt x="137582" y="943411"/>
                  </a:lnTo>
                  <a:lnTo>
                    <a:pt x="167401" y="975598"/>
                  </a:lnTo>
                  <a:lnTo>
                    <a:pt x="199588" y="1005417"/>
                  </a:lnTo>
                  <a:lnTo>
                    <a:pt x="233994" y="1032723"/>
                  </a:lnTo>
                  <a:lnTo>
                    <a:pt x="270474" y="1057367"/>
                  </a:lnTo>
                  <a:lnTo>
                    <a:pt x="308878" y="1079203"/>
                  </a:lnTo>
                  <a:lnTo>
                    <a:pt x="349061" y="1098083"/>
                  </a:lnTo>
                  <a:lnTo>
                    <a:pt x="390875" y="1113861"/>
                  </a:lnTo>
                  <a:lnTo>
                    <a:pt x="434173" y="1126388"/>
                  </a:lnTo>
                  <a:lnTo>
                    <a:pt x="478808" y="1135519"/>
                  </a:lnTo>
                  <a:lnTo>
                    <a:pt x="524632" y="1141105"/>
                  </a:lnTo>
                  <a:lnTo>
                    <a:pt x="571500" y="1143000"/>
                  </a:lnTo>
                  <a:lnTo>
                    <a:pt x="618367" y="1141105"/>
                  </a:lnTo>
                  <a:lnTo>
                    <a:pt x="664191" y="1135519"/>
                  </a:lnTo>
                  <a:lnTo>
                    <a:pt x="708826" y="1126388"/>
                  </a:lnTo>
                  <a:lnTo>
                    <a:pt x="752124" y="1113861"/>
                  </a:lnTo>
                  <a:lnTo>
                    <a:pt x="793938" y="1098083"/>
                  </a:lnTo>
                  <a:lnTo>
                    <a:pt x="834121" y="1079203"/>
                  </a:lnTo>
                  <a:lnTo>
                    <a:pt x="872525" y="1057367"/>
                  </a:lnTo>
                  <a:lnTo>
                    <a:pt x="909005" y="1032723"/>
                  </a:lnTo>
                  <a:lnTo>
                    <a:pt x="943411" y="1005417"/>
                  </a:lnTo>
                  <a:lnTo>
                    <a:pt x="975598" y="975598"/>
                  </a:lnTo>
                  <a:lnTo>
                    <a:pt x="1005417" y="943411"/>
                  </a:lnTo>
                  <a:lnTo>
                    <a:pt x="1032723" y="909005"/>
                  </a:lnTo>
                  <a:lnTo>
                    <a:pt x="1057367" y="872525"/>
                  </a:lnTo>
                  <a:lnTo>
                    <a:pt x="1079203" y="834121"/>
                  </a:lnTo>
                  <a:lnTo>
                    <a:pt x="1098083" y="793938"/>
                  </a:lnTo>
                  <a:lnTo>
                    <a:pt x="1113861" y="752124"/>
                  </a:lnTo>
                  <a:lnTo>
                    <a:pt x="1126388" y="708826"/>
                  </a:lnTo>
                  <a:lnTo>
                    <a:pt x="1135519" y="664191"/>
                  </a:lnTo>
                  <a:lnTo>
                    <a:pt x="1141105" y="618367"/>
                  </a:lnTo>
                  <a:lnTo>
                    <a:pt x="1143000" y="571500"/>
                  </a:lnTo>
                  <a:lnTo>
                    <a:pt x="1141105" y="524632"/>
                  </a:lnTo>
                  <a:lnTo>
                    <a:pt x="1135519" y="478808"/>
                  </a:lnTo>
                  <a:lnTo>
                    <a:pt x="1126388" y="434173"/>
                  </a:lnTo>
                  <a:lnTo>
                    <a:pt x="1113861" y="390875"/>
                  </a:lnTo>
                  <a:lnTo>
                    <a:pt x="1098083" y="349061"/>
                  </a:lnTo>
                  <a:lnTo>
                    <a:pt x="1079203" y="308878"/>
                  </a:lnTo>
                  <a:lnTo>
                    <a:pt x="1057367" y="270474"/>
                  </a:lnTo>
                  <a:lnTo>
                    <a:pt x="1032723" y="233994"/>
                  </a:lnTo>
                  <a:lnTo>
                    <a:pt x="1005417" y="199588"/>
                  </a:lnTo>
                  <a:lnTo>
                    <a:pt x="975598" y="167401"/>
                  </a:lnTo>
                  <a:lnTo>
                    <a:pt x="943411" y="137582"/>
                  </a:lnTo>
                  <a:lnTo>
                    <a:pt x="909005" y="110276"/>
                  </a:lnTo>
                  <a:lnTo>
                    <a:pt x="872525" y="85632"/>
                  </a:lnTo>
                  <a:lnTo>
                    <a:pt x="834121" y="63796"/>
                  </a:lnTo>
                  <a:lnTo>
                    <a:pt x="793938" y="44916"/>
                  </a:lnTo>
                  <a:lnTo>
                    <a:pt x="752124" y="29138"/>
                  </a:lnTo>
                  <a:lnTo>
                    <a:pt x="708826" y="16611"/>
                  </a:lnTo>
                  <a:lnTo>
                    <a:pt x="664191" y="7480"/>
                  </a:lnTo>
                  <a:lnTo>
                    <a:pt x="618367" y="1894"/>
                  </a:lnTo>
                  <a:lnTo>
                    <a:pt x="5715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200" y="533399"/>
              <a:ext cx="212725" cy="990600"/>
            </a:xfrm>
            <a:custGeom>
              <a:avLst/>
              <a:gdLst/>
              <a:ahLst/>
              <a:cxnLst/>
              <a:rect l="l" t="t" r="r" b="b"/>
              <a:pathLst>
                <a:path w="212725" h="990600">
                  <a:moveTo>
                    <a:pt x="195948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95948" y="685800"/>
                  </a:lnTo>
                  <a:lnTo>
                    <a:pt x="195948" y="0"/>
                  </a:lnTo>
                  <a:close/>
                </a:path>
                <a:path w="212725" h="990600">
                  <a:moveTo>
                    <a:pt x="212267" y="762000"/>
                  </a:moveTo>
                  <a:lnTo>
                    <a:pt x="0" y="762000"/>
                  </a:lnTo>
                  <a:lnTo>
                    <a:pt x="0" y="990600"/>
                  </a:lnTo>
                  <a:lnTo>
                    <a:pt x="212267" y="990600"/>
                  </a:lnTo>
                  <a:lnTo>
                    <a:pt x="212267" y="762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59941" y="1548319"/>
            <a:ext cx="4603115" cy="47955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spcBef>
                <a:spcPts val="11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Start early – and </a:t>
            </a:r>
            <a:r>
              <a:rPr sz="1500" spc="-10" dirty="0">
                <a:latin typeface="Arial"/>
                <a:cs typeface="Arial"/>
              </a:rPr>
              <a:t>KEEP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LOOKING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Don’t </a:t>
            </a:r>
            <a:r>
              <a:rPr sz="1500" dirty="0">
                <a:latin typeface="Arial"/>
                <a:cs typeface="Arial"/>
              </a:rPr>
              <a:t>forget to continue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studies!</a:t>
            </a:r>
          </a:p>
          <a:p>
            <a:pPr marL="35560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GOOGLE </a:t>
            </a:r>
            <a:r>
              <a:rPr sz="1500" spc="-10" dirty="0">
                <a:latin typeface="Arial"/>
                <a:cs typeface="Arial"/>
              </a:rPr>
              <a:t>your </a:t>
            </a:r>
            <a:r>
              <a:rPr sz="1500" dirty="0">
                <a:latin typeface="Arial"/>
                <a:cs typeface="Arial"/>
              </a:rPr>
              <a:t>interests</a:t>
            </a:r>
          </a:p>
          <a:p>
            <a:pPr marL="355600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Don’t </a:t>
            </a:r>
            <a:r>
              <a:rPr sz="1500" spc="-80" dirty="0">
                <a:latin typeface="Arial"/>
                <a:cs typeface="Arial"/>
              </a:rPr>
              <a:t>PAY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information</a:t>
            </a:r>
          </a:p>
          <a:p>
            <a:pPr marL="35560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Criteria </a:t>
            </a:r>
            <a:r>
              <a:rPr sz="1500" spc="-5" dirty="0">
                <a:latin typeface="Arial"/>
                <a:cs typeface="Arial"/>
              </a:rPr>
              <a:t>varies by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school</a:t>
            </a:r>
            <a:endParaRPr sz="1500" dirty="0">
              <a:latin typeface="Arial"/>
              <a:cs typeface="Arial"/>
            </a:endParaRPr>
          </a:p>
          <a:p>
            <a:pPr marL="629920" lvl="1" indent="-344170">
              <a:spcBef>
                <a:spcPts val="610"/>
              </a:spcBef>
              <a:buClr>
                <a:srgbClr val="92278F"/>
              </a:buClr>
              <a:buSzPct val="80769"/>
              <a:buFont typeface="Wingdings"/>
              <a:buChar char=""/>
              <a:tabLst>
                <a:tab pos="629920" algn="l"/>
                <a:tab pos="630555" algn="l"/>
              </a:tabLst>
            </a:pPr>
            <a:r>
              <a:rPr sz="1300" spc="-5" dirty="0">
                <a:latin typeface="Arial"/>
                <a:cs typeface="Arial"/>
              </a:rPr>
              <a:t>If </a:t>
            </a:r>
            <a:r>
              <a:rPr sz="1300" spc="-10" dirty="0">
                <a:latin typeface="Arial"/>
                <a:cs typeface="Arial"/>
              </a:rPr>
              <a:t>you’re asked </a:t>
            </a:r>
            <a:r>
              <a:rPr sz="1300" spc="-5" dirty="0">
                <a:latin typeface="Arial"/>
                <a:cs typeface="Arial"/>
              </a:rPr>
              <a:t>to </a:t>
            </a:r>
            <a:r>
              <a:rPr sz="1300" spc="-35" dirty="0">
                <a:latin typeface="Arial"/>
                <a:cs typeface="Arial"/>
              </a:rPr>
              <a:t>pay, </a:t>
            </a:r>
            <a:r>
              <a:rPr sz="1300" spc="-10" dirty="0">
                <a:latin typeface="Arial"/>
                <a:cs typeface="Arial"/>
              </a:rPr>
              <a:t>it’s not </a:t>
            </a:r>
            <a:r>
              <a:rPr sz="1300" spc="-5" dirty="0">
                <a:latin typeface="Arial"/>
                <a:cs typeface="Arial"/>
              </a:rPr>
              <a:t>free money</a:t>
            </a:r>
            <a:r>
              <a:rPr sz="1300" spc="204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(SCAM)</a:t>
            </a:r>
            <a:endParaRPr sz="1300" dirty="0">
              <a:latin typeface="Arial"/>
              <a:cs typeface="Arial"/>
            </a:endParaRPr>
          </a:p>
          <a:p>
            <a:pPr marL="355600" indent="-342900">
              <a:spcBef>
                <a:spcPts val="99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Don’t disqualify yourself </a:t>
            </a:r>
            <a:r>
              <a:rPr sz="1500" dirty="0">
                <a:latin typeface="Arial"/>
                <a:cs typeface="Arial"/>
              </a:rPr>
              <a:t>until IT </a:t>
            </a:r>
            <a:r>
              <a:rPr sz="1500" spc="-5" dirty="0">
                <a:latin typeface="Arial"/>
                <a:cs typeface="Arial"/>
              </a:rPr>
              <a:t>disqualifies</a:t>
            </a:r>
            <a:r>
              <a:rPr sz="1500" spc="-1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YOU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spcBef>
                <a:spcPts val="100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Don’t </a:t>
            </a:r>
            <a:r>
              <a:rPr sz="1500" dirty="0">
                <a:latin typeface="Arial"/>
                <a:cs typeface="Arial"/>
              </a:rPr>
              <a:t>fear</a:t>
            </a:r>
            <a:r>
              <a:rPr sz="1500" spc="-25" dirty="0">
                <a:latin typeface="Arial"/>
                <a:cs typeface="Arial"/>
              </a:rPr>
              <a:t> ESSAYS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Provide what is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asked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Small </a:t>
            </a:r>
            <a:r>
              <a:rPr sz="1500" dirty="0">
                <a:latin typeface="Arial"/>
                <a:cs typeface="Arial"/>
              </a:rPr>
              <a:t>scholarships </a:t>
            </a:r>
            <a:r>
              <a:rPr sz="1500" spc="-5" dirty="0">
                <a:latin typeface="Arial"/>
                <a:cs typeface="Arial"/>
              </a:rPr>
              <a:t>ADD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UP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Activities, </a:t>
            </a:r>
            <a:r>
              <a:rPr sz="1500" dirty="0">
                <a:latin typeface="Arial"/>
                <a:cs typeface="Arial"/>
              </a:rPr>
              <a:t>Athletics, </a:t>
            </a:r>
            <a:r>
              <a:rPr sz="1500" spc="-20" dirty="0">
                <a:latin typeface="Arial"/>
                <a:cs typeface="Arial"/>
              </a:rPr>
              <a:t>Family, </a:t>
            </a:r>
            <a:r>
              <a:rPr sz="1500" dirty="0">
                <a:latin typeface="Arial"/>
                <a:cs typeface="Arial"/>
              </a:rPr>
              <a:t>Hobbies,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Participation,</a:t>
            </a:r>
          </a:p>
          <a:p>
            <a:pPr marL="355600"/>
            <a:r>
              <a:rPr sz="1500" dirty="0">
                <a:latin typeface="Arial"/>
                <a:cs typeface="Arial"/>
              </a:rPr>
              <a:t>Attributes – </a:t>
            </a:r>
            <a:r>
              <a:rPr sz="1500" spc="-5" dirty="0">
                <a:latin typeface="Arial"/>
                <a:cs typeface="Arial"/>
              </a:rPr>
              <a:t>DO </a:t>
            </a:r>
            <a:r>
              <a:rPr sz="1500" spc="-10" dirty="0">
                <a:latin typeface="Arial"/>
                <a:cs typeface="Arial"/>
              </a:rPr>
              <a:t>YOUR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RESEARCH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5" dirty="0">
                <a:solidFill>
                  <a:srgbClr val="92278F"/>
                </a:solidFill>
                <a:latin typeface="Arial"/>
                <a:cs typeface="Arial"/>
              </a:rPr>
              <a:t>Don’t miss</a:t>
            </a:r>
            <a:r>
              <a:rPr sz="1500" b="1" spc="-10" dirty="0">
                <a:solidFill>
                  <a:srgbClr val="92278F"/>
                </a:solidFill>
                <a:latin typeface="Arial"/>
                <a:cs typeface="Arial"/>
              </a:rPr>
              <a:t> DEADLINES</a:t>
            </a:r>
            <a:endParaRPr sz="1500" dirty="0">
              <a:latin typeface="Arial"/>
              <a:cs typeface="Arial"/>
            </a:endParaRPr>
          </a:p>
          <a:p>
            <a:pPr marL="299085" indent="-287020">
              <a:spcBef>
                <a:spcPts val="994"/>
              </a:spcBef>
              <a:buClr>
                <a:srgbClr val="92278F"/>
              </a:buClr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Write it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down!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9940" y="307924"/>
            <a:ext cx="4655820" cy="86741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Scholarship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Search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solidFill>
                  <a:schemeClr val="tx1"/>
                </a:solidFill>
              </a:rPr>
              <a:t>Don’t miss </a:t>
            </a:r>
            <a:r>
              <a:rPr sz="2400" dirty="0">
                <a:solidFill>
                  <a:schemeClr val="tx1"/>
                </a:solidFill>
              </a:rPr>
              <a:t>out on </a:t>
            </a:r>
            <a:r>
              <a:rPr sz="2400" spc="-5" dirty="0">
                <a:solidFill>
                  <a:schemeClr val="tx1"/>
                </a:solidFill>
              </a:rPr>
              <a:t>FREE</a:t>
            </a:r>
            <a:r>
              <a:rPr sz="2400" spc="-105" dirty="0">
                <a:solidFill>
                  <a:schemeClr val="tx1"/>
                </a:solidFill>
              </a:rPr>
              <a:t> </a:t>
            </a:r>
            <a:r>
              <a:rPr sz="2400" spc="-10" dirty="0">
                <a:solidFill>
                  <a:schemeClr val="tx1"/>
                </a:solidFill>
              </a:rPr>
              <a:t>money!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8815" y="738231"/>
            <a:ext cx="2692866" cy="5280933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indent="-342900">
              <a:spcBef>
                <a:spcPts val="7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FastWeb.com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EducationPlanner.org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Scholarshipamerica.org/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5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Chegg.com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FinAid.org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Peerlift.org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5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Scholarships.com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Scholarship-Page.com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DoSomething.org/Scholarships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5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Colleges.Niche.com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StudentScholarships.org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BigFuture.Collegeboard.org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5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CollegeAnswer.com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CollegeNet.com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Cappex.com/scholarships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5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Unigo.com</a:t>
            </a:r>
            <a:endParaRPr sz="1200" dirty="0">
              <a:latin typeface="Arial"/>
              <a:cs typeface="Arial"/>
            </a:endParaRPr>
          </a:p>
          <a:p>
            <a:pPr marL="355600" marR="5715" indent="-342900">
              <a:lnSpc>
                <a:spcPts val="1300"/>
              </a:lnSpc>
              <a:spcBef>
                <a:spcPts val="819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Careeronestop.org/toolkit/traini  ng/find-scholarships.aspx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spcBef>
                <a:spcPts val="6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MORE….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8442"/>
            <a:ext cx="6406515" cy="54356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Pennsylvania State Grant*</a:t>
            </a:r>
            <a:r>
              <a:rPr sz="3400" spc="80" dirty="0"/>
              <a:t> </a:t>
            </a:r>
            <a:r>
              <a:rPr sz="1600" spc="-5" dirty="0"/>
              <a:t>(202</a:t>
            </a:r>
            <a:r>
              <a:rPr lang="en-US" sz="1600" spc="-5" dirty="0"/>
              <a:t>2</a:t>
            </a:r>
            <a:r>
              <a:rPr sz="1600" spc="-5" dirty="0"/>
              <a:t>-2</a:t>
            </a:r>
            <a:r>
              <a:rPr lang="en-US" sz="1600" spc="-5" dirty="0"/>
              <a:t>3</a:t>
            </a:r>
            <a:r>
              <a:rPr sz="1600" spc="-5" dirty="0"/>
              <a:t>)</a:t>
            </a:r>
            <a:endParaRPr sz="1600" dirty="0"/>
          </a:p>
        </p:txBody>
      </p:sp>
      <p:sp>
        <p:nvSpPr>
          <p:cNvPr id="3" name="object 3"/>
          <p:cNvSpPr txBox="1"/>
          <p:nvPr/>
        </p:nvSpPr>
        <p:spPr>
          <a:xfrm>
            <a:off x="2017776" y="1568396"/>
            <a:ext cx="7543800" cy="422936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spcBef>
                <a:spcPts val="11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In-state </a:t>
            </a:r>
            <a:r>
              <a:rPr sz="2800" spc="-55" dirty="0">
                <a:latin typeface="Arial"/>
                <a:cs typeface="Arial"/>
              </a:rPr>
              <a:t>(PA) </a:t>
            </a:r>
            <a:r>
              <a:rPr sz="2800" spc="-5" dirty="0">
                <a:latin typeface="Arial"/>
                <a:cs typeface="Arial"/>
              </a:rPr>
              <a:t>- Full-time: up to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$</a:t>
            </a:r>
            <a:r>
              <a:rPr lang="en-US" sz="2800" dirty="0">
                <a:latin typeface="Arial"/>
                <a:cs typeface="Arial"/>
              </a:rPr>
              <a:t>5</a:t>
            </a:r>
            <a:r>
              <a:rPr sz="2800" dirty="0">
                <a:latin typeface="Arial"/>
                <a:cs typeface="Arial"/>
              </a:rPr>
              <a:t>,</a:t>
            </a:r>
            <a:r>
              <a:rPr lang="en-US" sz="2800" dirty="0">
                <a:latin typeface="Arial"/>
                <a:cs typeface="Arial"/>
              </a:rPr>
              <a:t>000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In-state </a:t>
            </a:r>
            <a:r>
              <a:rPr sz="2800" spc="-55" dirty="0">
                <a:latin typeface="Arial"/>
                <a:cs typeface="Arial"/>
              </a:rPr>
              <a:t>(PA) </a:t>
            </a:r>
            <a:r>
              <a:rPr sz="2800" spc="-5" dirty="0">
                <a:latin typeface="Arial"/>
                <a:cs typeface="Arial"/>
              </a:rPr>
              <a:t>– Part-time: 1/2 of the FT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award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spcBef>
                <a:spcPts val="101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  <a:tab pos="1802130" algn="l"/>
              </a:tabLst>
            </a:pPr>
            <a:r>
              <a:rPr sz="2800" spc="-5" dirty="0">
                <a:latin typeface="Arial"/>
                <a:cs typeface="Arial"/>
              </a:rPr>
              <a:t>Out-of-state - Up to $</a:t>
            </a:r>
            <a:r>
              <a:rPr lang="en-US" sz="2800" spc="-5" dirty="0">
                <a:latin typeface="Arial"/>
                <a:cs typeface="Arial"/>
              </a:rPr>
              <a:t>600 max and $500 min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DC, </a:t>
            </a:r>
            <a:r>
              <a:rPr sz="2800" spc="-10" dirty="0">
                <a:latin typeface="Arial"/>
                <a:cs typeface="Arial"/>
              </a:rPr>
              <a:t>DE, </a:t>
            </a:r>
            <a:r>
              <a:rPr sz="2800" spc="-5" dirty="0">
                <a:latin typeface="Arial"/>
                <a:cs typeface="Arial"/>
              </a:rPr>
              <a:t>MA, </a:t>
            </a:r>
            <a:r>
              <a:rPr sz="2800" spc="-10" dirty="0">
                <a:latin typeface="Arial"/>
                <a:cs typeface="Arial"/>
              </a:rPr>
              <a:t>OH,  </a:t>
            </a:r>
            <a:r>
              <a:rPr sz="2800" spc="-114" dirty="0">
                <a:latin typeface="Arial"/>
                <a:cs typeface="Arial"/>
              </a:rPr>
              <a:t>VT,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WV.</a:t>
            </a:r>
            <a:r>
              <a:rPr lang="en-US"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$</a:t>
            </a:r>
            <a:r>
              <a:rPr lang="en-US" sz="2800" spc="-5" dirty="0">
                <a:latin typeface="Arial"/>
                <a:cs typeface="Arial"/>
              </a:rPr>
              <a:t>80</a:t>
            </a:r>
            <a:r>
              <a:rPr sz="2800" spc="-5" dirty="0">
                <a:latin typeface="Arial"/>
                <a:cs typeface="Arial"/>
              </a:rPr>
              <a:t>0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veterans.</a:t>
            </a:r>
          </a:p>
          <a:p>
            <a:pPr marL="355600" marR="177800" indent="-342900">
              <a:spcBef>
                <a:spcPts val="994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Amount </a:t>
            </a:r>
            <a:r>
              <a:rPr sz="2800" dirty="0">
                <a:latin typeface="Arial"/>
                <a:cs typeface="Arial"/>
              </a:rPr>
              <a:t>determined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part </a:t>
            </a:r>
            <a:r>
              <a:rPr sz="2800" spc="-5" dirty="0">
                <a:latin typeface="Arial"/>
                <a:cs typeface="Arial"/>
              </a:rPr>
              <a:t>by the </a:t>
            </a:r>
            <a:r>
              <a:rPr sz="2800" dirty="0">
                <a:latin typeface="Arial"/>
                <a:cs typeface="Arial"/>
              </a:rPr>
              <a:t>cost </a:t>
            </a:r>
            <a:r>
              <a:rPr sz="2800" spc="-5" dirty="0">
                <a:latin typeface="Arial"/>
                <a:cs typeface="Arial"/>
              </a:rPr>
              <a:t>of the  </a:t>
            </a:r>
            <a:r>
              <a:rPr sz="2800" dirty="0">
                <a:latin typeface="Arial"/>
                <a:cs typeface="Arial"/>
              </a:rPr>
              <a:t>school.</a:t>
            </a:r>
          </a:p>
          <a:p>
            <a:pPr marL="12700">
              <a:spcBef>
                <a:spcPts val="1000"/>
              </a:spcBef>
            </a:pPr>
            <a:r>
              <a:rPr sz="2800" b="1" spc="-5" dirty="0">
                <a:solidFill>
                  <a:srgbClr val="92278F"/>
                </a:solidFill>
                <a:latin typeface="Arial"/>
                <a:cs typeface="Arial"/>
              </a:rPr>
              <a:t>* </a:t>
            </a:r>
            <a:r>
              <a:rPr sz="2800" b="1" spc="-10" dirty="0">
                <a:solidFill>
                  <a:srgbClr val="92278F"/>
                </a:solidFill>
                <a:latin typeface="Arial"/>
                <a:cs typeface="Arial"/>
              </a:rPr>
              <a:t>Must </a:t>
            </a:r>
            <a:r>
              <a:rPr sz="2800" b="1" spc="-5" dirty="0">
                <a:solidFill>
                  <a:srgbClr val="92278F"/>
                </a:solidFill>
                <a:latin typeface="Arial"/>
                <a:cs typeface="Arial"/>
              </a:rPr>
              <a:t>be </a:t>
            </a:r>
            <a:r>
              <a:rPr sz="2800" b="1" dirty="0">
                <a:solidFill>
                  <a:srgbClr val="92278F"/>
                </a:solidFill>
                <a:latin typeface="Arial"/>
                <a:cs typeface="Arial"/>
              </a:rPr>
              <a:t>at </a:t>
            </a:r>
            <a:r>
              <a:rPr sz="2800" b="1" spc="-5" dirty="0">
                <a:solidFill>
                  <a:srgbClr val="92278F"/>
                </a:solidFill>
                <a:latin typeface="Arial"/>
                <a:cs typeface="Arial"/>
              </a:rPr>
              <a:t>least </a:t>
            </a:r>
            <a:r>
              <a:rPr sz="2800" b="1" dirty="0">
                <a:solidFill>
                  <a:srgbClr val="92278F"/>
                </a:solidFill>
                <a:latin typeface="Arial"/>
                <a:cs typeface="Arial"/>
              </a:rPr>
              <a:t>half-time </a:t>
            </a:r>
            <a:r>
              <a:rPr sz="2800" b="1" spc="-5" dirty="0">
                <a:solidFill>
                  <a:srgbClr val="92278F"/>
                </a:solidFill>
                <a:latin typeface="Arial"/>
                <a:cs typeface="Arial"/>
              </a:rPr>
              <a:t>to be</a:t>
            </a:r>
            <a:r>
              <a:rPr sz="2800" b="1" spc="75" dirty="0">
                <a:solidFill>
                  <a:srgbClr val="92278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92278F"/>
                </a:solidFill>
                <a:latin typeface="Arial"/>
                <a:cs typeface="Arial"/>
              </a:rPr>
              <a:t>eligible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63000" y="457200"/>
            <a:ext cx="1676400" cy="1676400"/>
            <a:chOff x="7239000" y="457200"/>
            <a:chExt cx="1676400" cy="1676400"/>
          </a:xfrm>
        </p:grpSpPr>
        <p:sp>
          <p:nvSpPr>
            <p:cNvPr id="5" name="object 5"/>
            <p:cNvSpPr/>
            <p:nvPr/>
          </p:nvSpPr>
          <p:spPr>
            <a:xfrm>
              <a:off x="7239000" y="457200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6" y="1326"/>
                  </a:lnTo>
                  <a:lnTo>
                    <a:pt x="743769" y="5260"/>
                  </a:lnTo>
                  <a:lnTo>
                    <a:pt x="697668" y="11729"/>
                  </a:lnTo>
                  <a:lnTo>
                    <a:pt x="652405" y="20664"/>
                  </a:lnTo>
                  <a:lnTo>
                    <a:pt x="608050" y="31993"/>
                  </a:lnTo>
                  <a:lnTo>
                    <a:pt x="564674" y="45645"/>
                  </a:lnTo>
                  <a:lnTo>
                    <a:pt x="522348" y="61551"/>
                  </a:lnTo>
                  <a:lnTo>
                    <a:pt x="481142" y="79638"/>
                  </a:lnTo>
                  <a:lnTo>
                    <a:pt x="441128" y="99837"/>
                  </a:lnTo>
                  <a:lnTo>
                    <a:pt x="402376" y="122076"/>
                  </a:lnTo>
                  <a:lnTo>
                    <a:pt x="364956" y="146285"/>
                  </a:lnTo>
                  <a:lnTo>
                    <a:pt x="328940" y="172393"/>
                  </a:lnTo>
                  <a:lnTo>
                    <a:pt x="294399" y="200329"/>
                  </a:lnTo>
                  <a:lnTo>
                    <a:pt x="261403" y="230023"/>
                  </a:lnTo>
                  <a:lnTo>
                    <a:pt x="230023" y="261403"/>
                  </a:lnTo>
                  <a:lnTo>
                    <a:pt x="200329" y="294399"/>
                  </a:lnTo>
                  <a:lnTo>
                    <a:pt x="172393" y="328940"/>
                  </a:lnTo>
                  <a:lnTo>
                    <a:pt x="146285" y="364956"/>
                  </a:lnTo>
                  <a:lnTo>
                    <a:pt x="122076" y="402376"/>
                  </a:lnTo>
                  <a:lnTo>
                    <a:pt x="99837" y="441128"/>
                  </a:lnTo>
                  <a:lnTo>
                    <a:pt x="79638" y="481142"/>
                  </a:lnTo>
                  <a:lnTo>
                    <a:pt x="61551" y="522348"/>
                  </a:lnTo>
                  <a:lnTo>
                    <a:pt x="45645" y="564674"/>
                  </a:lnTo>
                  <a:lnTo>
                    <a:pt x="31993" y="608050"/>
                  </a:lnTo>
                  <a:lnTo>
                    <a:pt x="20664" y="652405"/>
                  </a:lnTo>
                  <a:lnTo>
                    <a:pt x="11729" y="697668"/>
                  </a:lnTo>
                  <a:lnTo>
                    <a:pt x="5260" y="743769"/>
                  </a:lnTo>
                  <a:lnTo>
                    <a:pt x="1326" y="790636"/>
                  </a:lnTo>
                  <a:lnTo>
                    <a:pt x="0" y="838200"/>
                  </a:lnTo>
                  <a:lnTo>
                    <a:pt x="1326" y="885763"/>
                  </a:lnTo>
                  <a:lnTo>
                    <a:pt x="5260" y="932630"/>
                  </a:lnTo>
                  <a:lnTo>
                    <a:pt x="11729" y="978731"/>
                  </a:lnTo>
                  <a:lnTo>
                    <a:pt x="20664" y="1023994"/>
                  </a:lnTo>
                  <a:lnTo>
                    <a:pt x="31993" y="1068349"/>
                  </a:lnTo>
                  <a:lnTo>
                    <a:pt x="45645" y="1111725"/>
                  </a:lnTo>
                  <a:lnTo>
                    <a:pt x="61551" y="1154051"/>
                  </a:lnTo>
                  <a:lnTo>
                    <a:pt x="79638" y="1195257"/>
                  </a:lnTo>
                  <a:lnTo>
                    <a:pt x="99837" y="1235271"/>
                  </a:lnTo>
                  <a:lnTo>
                    <a:pt x="122076" y="1274023"/>
                  </a:lnTo>
                  <a:lnTo>
                    <a:pt x="146285" y="1311443"/>
                  </a:lnTo>
                  <a:lnTo>
                    <a:pt x="172393" y="1347459"/>
                  </a:lnTo>
                  <a:lnTo>
                    <a:pt x="200329" y="1382000"/>
                  </a:lnTo>
                  <a:lnTo>
                    <a:pt x="230023" y="1414996"/>
                  </a:lnTo>
                  <a:lnTo>
                    <a:pt x="261403" y="1446376"/>
                  </a:lnTo>
                  <a:lnTo>
                    <a:pt x="294399" y="1476070"/>
                  </a:lnTo>
                  <a:lnTo>
                    <a:pt x="328940" y="1504006"/>
                  </a:lnTo>
                  <a:lnTo>
                    <a:pt x="364956" y="1530114"/>
                  </a:lnTo>
                  <a:lnTo>
                    <a:pt x="402376" y="1554323"/>
                  </a:lnTo>
                  <a:lnTo>
                    <a:pt x="441128" y="1576562"/>
                  </a:lnTo>
                  <a:lnTo>
                    <a:pt x="481142" y="1596761"/>
                  </a:lnTo>
                  <a:lnTo>
                    <a:pt x="522348" y="1614848"/>
                  </a:lnTo>
                  <a:lnTo>
                    <a:pt x="564674" y="1630754"/>
                  </a:lnTo>
                  <a:lnTo>
                    <a:pt x="608050" y="1644406"/>
                  </a:lnTo>
                  <a:lnTo>
                    <a:pt x="652405" y="1655735"/>
                  </a:lnTo>
                  <a:lnTo>
                    <a:pt x="697668" y="1664670"/>
                  </a:lnTo>
                  <a:lnTo>
                    <a:pt x="743769" y="1671139"/>
                  </a:lnTo>
                  <a:lnTo>
                    <a:pt x="790636" y="1675073"/>
                  </a:lnTo>
                  <a:lnTo>
                    <a:pt x="838200" y="1676400"/>
                  </a:lnTo>
                  <a:lnTo>
                    <a:pt x="885763" y="1675073"/>
                  </a:lnTo>
                  <a:lnTo>
                    <a:pt x="932630" y="1671139"/>
                  </a:lnTo>
                  <a:lnTo>
                    <a:pt x="978731" y="1664670"/>
                  </a:lnTo>
                  <a:lnTo>
                    <a:pt x="1023994" y="1655735"/>
                  </a:lnTo>
                  <a:lnTo>
                    <a:pt x="1068349" y="1644406"/>
                  </a:lnTo>
                  <a:lnTo>
                    <a:pt x="1111725" y="1630754"/>
                  </a:lnTo>
                  <a:lnTo>
                    <a:pt x="1154051" y="1614848"/>
                  </a:lnTo>
                  <a:lnTo>
                    <a:pt x="1195257" y="1596761"/>
                  </a:lnTo>
                  <a:lnTo>
                    <a:pt x="1235271" y="1576562"/>
                  </a:lnTo>
                  <a:lnTo>
                    <a:pt x="1274023" y="1554323"/>
                  </a:lnTo>
                  <a:lnTo>
                    <a:pt x="1311443" y="1530114"/>
                  </a:lnTo>
                  <a:lnTo>
                    <a:pt x="1347459" y="1504006"/>
                  </a:lnTo>
                  <a:lnTo>
                    <a:pt x="1382000" y="1476070"/>
                  </a:lnTo>
                  <a:lnTo>
                    <a:pt x="1414996" y="1446376"/>
                  </a:lnTo>
                  <a:lnTo>
                    <a:pt x="1446376" y="1414996"/>
                  </a:lnTo>
                  <a:lnTo>
                    <a:pt x="1476070" y="1382000"/>
                  </a:lnTo>
                  <a:lnTo>
                    <a:pt x="1504006" y="1347459"/>
                  </a:lnTo>
                  <a:lnTo>
                    <a:pt x="1530114" y="1311443"/>
                  </a:lnTo>
                  <a:lnTo>
                    <a:pt x="1554323" y="1274023"/>
                  </a:lnTo>
                  <a:lnTo>
                    <a:pt x="1576562" y="1235271"/>
                  </a:lnTo>
                  <a:lnTo>
                    <a:pt x="1596761" y="1195257"/>
                  </a:lnTo>
                  <a:lnTo>
                    <a:pt x="1614848" y="1154051"/>
                  </a:lnTo>
                  <a:lnTo>
                    <a:pt x="1630754" y="1111725"/>
                  </a:lnTo>
                  <a:lnTo>
                    <a:pt x="1644406" y="1068349"/>
                  </a:lnTo>
                  <a:lnTo>
                    <a:pt x="1655735" y="1023994"/>
                  </a:lnTo>
                  <a:lnTo>
                    <a:pt x="1664670" y="978731"/>
                  </a:lnTo>
                  <a:lnTo>
                    <a:pt x="1671139" y="932630"/>
                  </a:lnTo>
                  <a:lnTo>
                    <a:pt x="1675073" y="885763"/>
                  </a:lnTo>
                  <a:lnTo>
                    <a:pt x="1676400" y="838200"/>
                  </a:lnTo>
                  <a:lnTo>
                    <a:pt x="1675073" y="790636"/>
                  </a:lnTo>
                  <a:lnTo>
                    <a:pt x="1671139" y="743769"/>
                  </a:lnTo>
                  <a:lnTo>
                    <a:pt x="1664670" y="697668"/>
                  </a:lnTo>
                  <a:lnTo>
                    <a:pt x="1655735" y="652405"/>
                  </a:lnTo>
                  <a:lnTo>
                    <a:pt x="1644406" y="608050"/>
                  </a:lnTo>
                  <a:lnTo>
                    <a:pt x="1630754" y="564674"/>
                  </a:lnTo>
                  <a:lnTo>
                    <a:pt x="1614848" y="522348"/>
                  </a:lnTo>
                  <a:lnTo>
                    <a:pt x="1596761" y="481142"/>
                  </a:lnTo>
                  <a:lnTo>
                    <a:pt x="1576562" y="441128"/>
                  </a:lnTo>
                  <a:lnTo>
                    <a:pt x="1554323" y="402376"/>
                  </a:lnTo>
                  <a:lnTo>
                    <a:pt x="1530114" y="364956"/>
                  </a:lnTo>
                  <a:lnTo>
                    <a:pt x="1504006" y="328940"/>
                  </a:lnTo>
                  <a:lnTo>
                    <a:pt x="1476070" y="294399"/>
                  </a:lnTo>
                  <a:lnTo>
                    <a:pt x="1446376" y="261403"/>
                  </a:lnTo>
                  <a:lnTo>
                    <a:pt x="1414996" y="230023"/>
                  </a:lnTo>
                  <a:lnTo>
                    <a:pt x="1382000" y="200329"/>
                  </a:lnTo>
                  <a:lnTo>
                    <a:pt x="1347459" y="172393"/>
                  </a:lnTo>
                  <a:lnTo>
                    <a:pt x="1311443" y="146285"/>
                  </a:lnTo>
                  <a:lnTo>
                    <a:pt x="1274023" y="122076"/>
                  </a:lnTo>
                  <a:lnTo>
                    <a:pt x="1235271" y="99837"/>
                  </a:lnTo>
                  <a:lnTo>
                    <a:pt x="1195257" y="79638"/>
                  </a:lnTo>
                  <a:lnTo>
                    <a:pt x="1154051" y="61551"/>
                  </a:lnTo>
                  <a:lnTo>
                    <a:pt x="1111725" y="45645"/>
                  </a:lnTo>
                  <a:lnTo>
                    <a:pt x="1068349" y="31993"/>
                  </a:lnTo>
                  <a:lnTo>
                    <a:pt x="1023994" y="20664"/>
                  </a:lnTo>
                  <a:lnTo>
                    <a:pt x="978731" y="11729"/>
                  </a:lnTo>
                  <a:lnTo>
                    <a:pt x="932630" y="5260"/>
                  </a:lnTo>
                  <a:lnTo>
                    <a:pt x="885763" y="1326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0" y="751928"/>
              <a:ext cx="1182624" cy="1015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D7DB-1DFC-4B5E-AA11-8A73EB31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this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AEE8-C27A-47A5-B777-56A7A435F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67408"/>
            <a:ext cx="7328263" cy="4501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What is Financial Aid?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Aid Sources available for you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How to apply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What happens after I apply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Options if aid doesn’t cover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Questions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71648-C8D8-4712-AE17-ECFAE5F0A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6984" y="3716322"/>
            <a:ext cx="4712516" cy="24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4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67988"/>
            <a:ext cx="4487545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5" dirty="0"/>
              <a:t>Other State</a:t>
            </a:r>
            <a:r>
              <a:rPr sz="3600" b="1" spc="-25" dirty="0"/>
              <a:t> </a:t>
            </a:r>
            <a:r>
              <a:rPr sz="3600" b="1" spc="-5" dirty="0"/>
              <a:t>Programs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1546005"/>
            <a:ext cx="7107555" cy="472059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indent="-342900">
              <a:spcBef>
                <a:spcPts val="6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State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Work-Study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Blind </a:t>
            </a:r>
            <a:r>
              <a:rPr sz="2000" dirty="0">
                <a:latin typeface="Arial"/>
                <a:cs typeface="Arial"/>
              </a:rPr>
              <a:t>or Deaf Beneficiary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Grant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53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Educational Assistance Grant (EAP) – National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Guard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75" dirty="0">
                <a:latin typeface="Arial"/>
                <a:cs typeface="Arial"/>
              </a:rPr>
              <a:t>PA </a:t>
            </a:r>
            <a:r>
              <a:rPr sz="2000" spc="-5" dirty="0">
                <a:latin typeface="Arial"/>
                <a:cs typeface="Arial"/>
              </a:rPr>
              <a:t>Military </a:t>
            </a:r>
            <a:r>
              <a:rPr sz="2000" dirty="0">
                <a:latin typeface="Arial"/>
                <a:cs typeface="Arial"/>
              </a:rPr>
              <a:t>Family Education Program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(MFEP)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160"/>
              </a:lnSpc>
              <a:spcBef>
                <a:spcPts val="52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Chafee Education and </a:t>
            </a:r>
            <a:r>
              <a:rPr sz="2000" spc="-10" dirty="0">
                <a:latin typeface="Arial"/>
                <a:cs typeface="Arial"/>
              </a:rPr>
              <a:t>Training </a:t>
            </a:r>
            <a:r>
              <a:rPr sz="2000" dirty="0">
                <a:latin typeface="Arial"/>
                <a:cs typeface="Arial"/>
              </a:rPr>
              <a:t>Grant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co-administered with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75" dirty="0">
                <a:latin typeface="Arial"/>
                <a:cs typeface="Arial"/>
              </a:rPr>
              <a:t>PA </a:t>
            </a:r>
            <a:r>
              <a:rPr sz="2000" dirty="0">
                <a:latin typeface="Arial"/>
                <a:cs typeface="Arial"/>
              </a:rPr>
              <a:t>Department of Human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53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Foster Ed </a:t>
            </a:r>
            <a:r>
              <a:rPr sz="2000" spc="-10" dirty="0">
                <a:latin typeface="Arial"/>
                <a:cs typeface="Arial"/>
              </a:rPr>
              <a:t>Tuition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Waiver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Postsecondary Educational Gratuity Program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(PEGP)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Partnerships for Access to Higher Education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(PATH)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53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Pennsylvania </a:t>
            </a:r>
            <a:r>
              <a:rPr sz="2000" spc="-30" dirty="0">
                <a:latin typeface="Arial"/>
                <a:cs typeface="Arial"/>
              </a:rPr>
              <a:t>Targeted </a:t>
            </a:r>
            <a:r>
              <a:rPr sz="2000" dirty="0">
                <a:latin typeface="Arial"/>
                <a:cs typeface="Arial"/>
              </a:rPr>
              <a:t>Industry Program </a:t>
            </a:r>
            <a:r>
              <a:rPr sz="2000" spc="-50" dirty="0">
                <a:latin typeface="Arial"/>
                <a:cs typeface="Arial"/>
              </a:rPr>
              <a:t>(PA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–TIP)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51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Ready to Succeed Scholarship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(RTSS)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2950">
              <a:latin typeface="Arial"/>
              <a:cs typeface="Arial"/>
            </a:endParaRPr>
          </a:p>
          <a:p>
            <a:pPr marL="12700"/>
            <a:r>
              <a:rPr sz="2000" dirty="0">
                <a:latin typeface="Arial"/>
                <a:cs typeface="Arial"/>
              </a:rPr>
              <a:t>For details, see the </a:t>
            </a:r>
            <a:r>
              <a:rPr sz="2000" spc="-75" dirty="0">
                <a:latin typeface="Arial"/>
                <a:cs typeface="Arial"/>
              </a:rPr>
              <a:t>PA </a:t>
            </a:r>
            <a:r>
              <a:rPr sz="2000" dirty="0">
                <a:latin typeface="Arial"/>
                <a:cs typeface="Arial"/>
              </a:rPr>
              <a:t>Student Aid Guide, or </a:t>
            </a:r>
            <a:r>
              <a:rPr sz="2000" spc="-5" dirty="0">
                <a:latin typeface="Arial"/>
                <a:cs typeface="Arial"/>
              </a:rPr>
              <a:t>visit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92278F"/>
                </a:solidFill>
                <a:uFill>
                  <a:solidFill>
                    <a:srgbClr val="92278F"/>
                  </a:solidFill>
                </a:uFill>
                <a:latin typeface="Arial"/>
                <a:cs typeface="Arial"/>
              </a:rPr>
              <a:t>PHEAA.org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34400" y="649605"/>
            <a:ext cx="1676400" cy="1676400"/>
            <a:chOff x="7010400" y="649605"/>
            <a:chExt cx="1676400" cy="1676400"/>
          </a:xfrm>
        </p:grpSpPr>
        <p:sp>
          <p:nvSpPr>
            <p:cNvPr id="5" name="object 5"/>
            <p:cNvSpPr/>
            <p:nvPr/>
          </p:nvSpPr>
          <p:spPr>
            <a:xfrm>
              <a:off x="7010400" y="649605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6" y="1326"/>
                  </a:lnTo>
                  <a:lnTo>
                    <a:pt x="743769" y="5260"/>
                  </a:lnTo>
                  <a:lnTo>
                    <a:pt x="697668" y="11729"/>
                  </a:lnTo>
                  <a:lnTo>
                    <a:pt x="652405" y="20664"/>
                  </a:lnTo>
                  <a:lnTo>
                    <a:pt x="608050" y="31993"/>
                  </a:lnTo>
                  <a:lnTo>
                    <a:pt x="564674" y="45645"/>
                  </a:lnTo>
                  <a:lnTo>
                    <a:pt x="522348" y="61551"/>
                  </a:lnTo>
                  <a:lnTo>
                    <a:pt x="481142" y="79638"/>
                  </a:lnTo>
                  <a:lnTo>
                    <a:pt x="441128" y="99837"/>
                  </a:lnTo>
                  <a:lnTo>
                    <a:pt x="402376" y="122076"/>
                  </a:lnTo>
                  <a:lnTo>
                    <a:pt x="364956" y="146285"/>
                  </a:lnTo>
                  <a:lnTo>
                    <a:pt x="328940" y="172393"/>
                  </a:lnTo>
                  <a:lnTo>
                    <a:pt x="294399" y="200329"/>
                  </a:lnTo>
                  <a:lnTo>
                    <a:pt x="261403" y="230023"/>
                  </a:lnTo>
                  <a:lnTo>
                    <a:pt x="230023" y="261403"/>
                  </a:lnTo>
                  <a:lnTo>
                    <a:pt x="200329" y="294399"/>
                  </a:lnTo>
                  <a:lnTo>
                    <a:pt x="172393" y="328940"/>
                  </a:lnTo>
                  <a:lnTo>
                    <a:pt x="146285" y="364956"/>
                  </a:lnTo>
                  <a:lnTo>
                    <a:pt x="122076" y="402376"/>
                  </a:lnTo>
                  <a:lnTo>
                    <a:pt x="99837" y="441128"/>
                  </a:lnTo>
                  <a:lnTo>
                    <a:pt x="79638" y="481142"/>
                  </a:lnTo>
                  <a:lnTo>
                    <a:pt x="61551" y="522348"/>
                  </a:lnTo>
                  <a:lnTo>
                    <a:pt x="45645" y="564674"/>
                  </a:lnTo>
                  <a:lnTo>
                    <a:pt x="31993" y="608050"/>
                  </a:lnTo>
                  <a:lnTo>
                    <a:pt x="20664" y="652405"/>
                  </a:lnTo>
                  <a:lnTo>
                    <a:pt x="11729" y="697668"/>
                  </a:lnTo>
                  <a:lnTo>
                    <a:pt x="5260" y="743769"/>
                  </a:lnTo>
                  <a:lnTo>
                    <a:pt x="1326" y="790636"/>
                  </a:lnTo>
                  <a:lnTo>
                    <a:pt x="0" y="838200"/>
                  </a:lnTo>
                  <a:lnTo>
                    <a:pt x="1326" y="885763"/>
                  </a:lnTo>
                  <a:lnTo>
                    <a:pt x="5260" y="932630"/>
                  </a:lnTo>
                  <a:lnTo>
                    <a:pt x="11729" y="978731"/>
                  </a:lnTo>
                  <a:lnTo>
                    <a:pt x="20664" y="1023994"/>
                  </a:lnTo>
                  <a:lnTo>
                    <a:pt x="31993" y="1068349"/>
                  </a:lnTo>
                  <a:lnTo>
                    <a:pt x="45645" y="1111725"/>
                  </a:lnTo>
                  <a:lnTo>
                    <a:pt x="61551" y="1154051"/>
                  </a:lnTo>
                  <a:lnTo>
                    <a:pt x="79638" y="1195257"/>
                  </a:lnTo>
                  <a:lnTo>
                    <a:pt x="99837" y="1235271"/>
                  </a:lnTo>
                  <a:lnTo>
                    <a:pt x="122076" y="1274023"/>
                  </a:lnTo>
                  <a:lnTo>
                    <a:pt x="146285" y="1311443"/>
                  </a:lnTo>
                  <a:lnTo>
                    <a:pt x="172393" y="1347459"/>
                  </a:lnTo>
                  <a:lnTo>
                    <a:pt x="200329" y="1382000"/>
                  </a:lnTo>
                  <a:lnTo>
                    <a:pt x="230023" y="1414996"/>
                  </a:lnTo>
                  <a:lnTo>
                    <a:pt x="261403" y="1446376"/>
                  </a:lnTo>
                  <a:lnTo>
                    <a:pt x="294399" y="1476070"/>
                  </a:lnTo>
                  <a:lnTo>
                    <a:pt x="328940" y="1504006"/>
                  </a:lnTo>
                  <a:lnTo>
                    <a:pt x="364956" y="1530114"/>
                  </a:lnTo>
                  <a:lnTo>
                    <a:pt x="402376" y="1554323"/>
                  </a:lnTo>
                  <a:lnTo>
                    <a:pt x="441128" y="1576562"/>
                  </a:lnTo>
                  <a:lnTo>
                    <a:pt x="481142" y="1596761"/>
                  </a:lnTo>
                  <a:lnTo>
                    <a:pt x="522348" y="1614848"/>
                  </a:lnTo>
                  <a:lnTo>
                    <a:pt x="564674" y="1630754"/>
                  </a:lnTo>
                  <a:lnTo>
                    <a:pt x="608050" y="1644406"/>
                  </a:lnTo>
                  <a:lnTo>
                    <a:pt x="652405" y="1655735"/>
                  </a:lnTo>
                  <a:lnTo>
                    <a:pt x="697668" y="1664670"/>
                  </a:lnTo>
                  <a:lnTo>
                    <a:pt x="743769" y="1671139"/>
                  </a:lnTo>
                  <a:lnTo>
                    <a:pt x="790636" y="1675073"/>
                  </a:lnTo>
                  <a:lnTo>
                    <a:pt x="838200" y="1676400"/>
                  </a:lnTo>
                  <a:lnTo>
                    <a:pt x="885763" y="1675073"/>
                  </a:lnTo>
                  <a:lnTo>
                    <a:pt x="932630" y="1671139"/>
                  </a:lnTo>
                  <a:lnTo>
                    <a:pt x="978731" y="1664670"/>
                  </a:lnTo>
                  <a:lnTo>
                    <a:pt x="1023994" y="1655735"/>
                  </a:lnTo>
                  <a:lnTo>
                    <a:pt x="1068349" y="1644406"/>
                  </a:lnTo>
                  <a:lnTo>
                    <a:pt x="1111725" y="1630754"/>
                  </a:lnTo>
                  <a:lnTo>
                    <a:pt x="1154051" y="1614848"/>
                  </a:lnTo>
                  <a:lnTo>
                    <a:pt x="1195257" y="1596761"/>
                  </a:lnTo>
                  <a:lnTo>
                    <a:pt x="1235271" y="1576562"/>
                  </a:lnTo>
                  <a:lnTo>
                    <a:pt x="1274023" y="1554323"/>
                  </a:lnTo>
                  <a:lnTo>
                    <a:pt x="1311443" y="1530114"/>
                  </a:lnTo>
                  <a:lnTo>
                    <a:pt x="1347459" y="1504006"/>
                  </a:lnTo>
                  <a:lnTo>
                    <a:pt x="1382000" y="1476070"/>
                  </a:lnTo>
                  <a:lnTo>
                    <a:pt x="1414996" y="1446376"/>
                  </a:lnTo>
                  <a:lnTo>
                    <a:pt x="1446376" y="1414996"/>
                  </a:lnTo>
                  <a:lnTo>
                    <a:pt x="1476070" y="1382000"/>
                  </a:lnTo>
                  <a:lnTo>
                    <a:pt x="1504006" y="1347459"/>
                  </a:lnTo>
                  <a:lnTo>
                    <a:pt x="1530114" y="1311443"/>
                  </a:lnTo>
                  <a:lnTo>
                    <a:pt x="1554323" y="1274023"/>
                  </a:lnTo>
                  <a:lnTo>
                    <a:pt x="1576562" y="1235271"/>
                  </a:lnTo>
                  <a:lnTo>
                    <a:pt x="1596761" y="1195257"/>
                  </a:lnTo>
                  <a:lnTo>
                    <a:pt x="1614848" y="1154051"/>
                  </a:lnTo>
                  <a:lnTo>
                    <a:pt x="1630754" y="1111725"/>
                  </a:lnTo>
                  <a:lnTo>
                    <a:pt x="1644406" y="1068349"/>
                  </a:lnTo>
                  <a:lnTo>
                    <a:pt x="1655735" y="1023994"/>
                  </a:lnTo>
                  <a:lnTo>
                    <a:pt x="1664670" y="978731"/>
                  </a:lnTo>
                  <a:lnTo>
                    <a:pt x="1671139" y="932630"/>
                  </a:lnTo>
                  <a:lnTo>
                    <a:pt x="1675073" y="885763"/>
                  </a:lnTo>
                  <a:lnTo>
                    <a:pt x="1676400" y="838200"/>
                  </a:lnTo>
                  <a:lnTo>
                    <a:pt x="1675073" y="790636"/>
                  </a:lnTo>
                  <a:lnTo>
                    <a:pt x="1671139" y="743769"/>
                  </a:lnTo>
                  <a:lnTo>
                    <a:pt x="1664670" y="697668"/>
                  </a:lnTo>
                  <a:lnTo>
                    <a:pt x="1655735" y="652405"/>
                  </a:lnTo>
                  <a:lnTo>
                    <a:pt x="1644406" y="608050"/>
                  </a:lnTo>
                  <a:lnTo>
                    <a:pt x="1630754" y="564674"/>
                  </a:lnTo>
                  <a:lnTo>
                    <a:pt x="1614848" y="522348"/>
                  </a:lnTo>
                  <a:lnTo>
                    <a:pt x="1596761" y="481142"/>
                  </a:lnTo>
                  <a:lnTo>
                    <a:pt x="1576562" y="441128"/>
                  </a:lnTo>
                  <a:lnTo>
                    <a:pt x="1554323" y="402376"/>
                  </a:lnTo>
                  <a:lnTo>
                    <a:pt x="1530114" y="364956"/>
                  </a:lnTo>
                  <a:lnTo>
                    <a:pt x="1504006" y="328940"/>
                  </a:lnTo>
                  <a:lnTo>
                    <a:pt x="1476070" y="294399"/>
                  </a:lnTo>
                  <a:lnTo>
                    <a:pt x="1446376" y="261403"/>
                  </a:lnTo>
                  <a:lnTo>
                    <a:pt x="1414996" y="230023"/>
                  </a:lnTo>
                  <a:lnTo>
                    <a:pt x="1382000" y="200329"/>
                  </a:lnTo>
                  <a:lnTo>
                    <a:pt x="1347459" y="172393"/>
                  </a:lnTo>
                  <a:lnTo>
                    <a:pt x="1311443" y="146285"/>
                  </a:lnTo>
                  <a:lnTo>
                    <a:pt x="1274023" y="122076"/>
                  </a:lnTo>
                  <a:lnTo>
                    <a:pt x="1235271" y="99837"/>
                  </a:lnTo>
                  <a:lnTo>
                    <a:pt x="1195257" y="79638"/>
                  </a:lnTo>
                  <a:lnTo>
                    <a:pt x="1154051" y="61551"/>
                  </a:lnTo>
                  <a:lnTo>
                    <a:pt x="1111725" y="45645"/>
                  </a:lnTo>
                  <a:lnTo>
                    <a:pt x="1068349" y="31993"/>
                  </a:lnTo>
                  <a:lnTo>
                    <a:pt x="1023994" y="20664"/>
                  </a:lnTo>
                  <a:lnTo>
                    <a:pt x="978731" y="11729"/>
                  </a:lnTo>
                  <a:lnTo>
                    <a:pt x="932630" y="5260"/>
                  </a:lnTo>
                  <a:lnTo>
                    <a:pt x="885763" y="1326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39000" y="1016723"/>
              <a:ext cx="1182624" cy="1015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545449" y="2438400"/>
            <a:ext cx="768807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37211"/>
            <a:ext cx="8258518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Meeting the</a:t>
            </a:r>
            <a:r>
              <a:rPr sz="4000" b="1" spc="-45" dirty="0"/>
              <a:t> </a:t>
            </a:r>
            <a:r>
              <a:rPr sz="4000" b="1" spc="-5" dirty="0"/>
              <a:t>Gap</a:t>
            </a:r>
            <a:r>
              <a:rPr lang="en-US" sz="4000" b="1" spc="-5" dirty="0"/>
              <a:t> and options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696286" y="1476463"/>
            <a:ext cx="10712742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110"/>
              </a:lnSpc>
              <a:spcBef>
                <a:spcPts val="9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Research School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Options</a:t>
            </a:r>
            <a:endParaRPr lang="en-US" sz="2400" b="1" spc="-5" dirty="0">
              <a:latin typeface="Arial"/>
              <a:cs typeface="Arial"/>
            </a:endParaRPr>
          </a:p>
          <a:p>
            <a:pPr marL="355600" indent="-342900">
              <a:lnSpc>
                <a:spcPts val="2110"/>
              </a:lnSpc>
              <a:spcBef>
                <a:spcPts val="9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dirty="0">
              <a:latin typeface="Arial"/>
              <a:cs typeface="Arial"/>
            </a:endParaRPr>
          </a:p>
          <a:p>
            <a:pPr marL="698500" lvl="1" indent="-285750">
              <a:lnSpc>
                <a:spcPts val="145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pc="-5" dirty="0">
                <a:latin typeface="Arial"/>
                <a:cs typeface="Arial"/>
              </a:rPr>
              <a:t>Additional </a:t>
            </a:r>
            <a:r>
              <a:rPr dirty="0">
                <a:latin typeface="Arial"/>
                <a:cs typeface="Arial"/>
              </a:rPr>
              <a:t>institutional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money</a:t>
            </a:r>
            <a:endParaRPr lang="en-US" spc="-5" dirty="0">
              <a:latin typeface="Arial"/>
              <a:cs typeface="Arial"/>
            </a:endParaRPr>
          </a:p>
          <a:p>
            <a:pPr marL="698500" lvl="1" indent="-285750">
              <a:lnSpc>
                <a:spcPts val="145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pc="-10" dirty="0">
                <a:latin typeface="Arial"/>
                <a:cs typeface="Arial"/>
              </a:rPr>
              <a:t>Tuition </a:t>
            </a:r>
            <a:r>
              <a:rPr spc="-5" dirty="0">
                <a:latin typeface="Arial"/>
                <a:cs typeface="Arial"/>
              </a:rPr>
              <a:t>payment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plan</a:t>
            </a:r>
            <a:endParaRPr lang="en-US"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dirty="0">
                <a:latin typeface="Arial"/>
                <a:cs typeface="Arial"/>
              </a:rPr>
              <a:t>Income </a:t>
            </a:r>
            <a:r>
              <a:rPr spc="-5" dirty="0">
                <a:latin typeface="Arial"/>
                <a:cs typeface="Arial"/>
              </a:rPr>
              <a:t>Share Agreement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(ISA)</a:t>
            </a:r>
            <a:endParaRPr lang="en-US" spc="-5"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dirty="0">
              <a:latin typeface="Arial"/>
              <a:cs typeface="Arial"/>
            </a:endParaRPr>
          </a:p>
          <a:p>
            <a:pPr marL="698500" lvl="1" indent="-285750">
              <a:lnSpc>
                <a:spcPts val="1385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pc="-5" dirty="0">
                <a:latin typeface="Arial"/>
                <a:cs typeface="Arial"/>
              </a:rPr>
              <a:t>Institutional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Loan</a:t>
            </a:r>
            <a:endParaRPr lang="en-US" spc="-5" dirty="0">
              <a:latin typeface="Arial"/>
              <a:cs typeface="Arial"/>
            </a:endParaRPr>
          </a:p>
          <a:p>
            <a:pPr marL="698500" lvl="1" indent="-285750">
              <a:lnSpc>
                <a:spcPts val="1385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lang="en-US" sz="2800" spc="-5" dirty="0">
              <a:latin typeface="Arial"/>
              <a:cs typeface="Arial"/>
            </a:endParaRPr>
          </a:p>
          <a:p>
            <a:pPr marL="698500" lvl="1" indent="-285750">
              <a:lnSpc>
                <a:spcPts val="1385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lang="en-US" sz="2800" spc="-5" dirty="0">
              <a:latin typeface="Arial"/>
              <a:cs typeface="Arial"/>
            </a:endParaRPr>
          </a:p>
          <a:p>
            <a:pPr marL="412750" lvl="1">
              <a:lnSpc>
                <a:spcPts val="1385"/>
              </a:lnSpc>
              <a:buClr>
                <a:srgbClr val="92278F"/>
              </a:buClr>
              <a:tabLst>
                <a:tab pos="698500" algn="l"/>
                <a:tab pos="699135" algn="l"/>
              </a:tabLst>
            </a:pPr>
            <a:endParaRPr lang="en-US" sz="2800" spc="-5" dirty="0">
              <a:latin typeface="Arial"/>
              <a:cs typeface="Arial"/>
            </a:endParaRPr>
          </a:p>
          <a:p>
            <a:pPr marL="355600" indent="-342900">
              <a:lnSpc>
                <a:spcPts val="1870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Consider options for cutting</a:t>
            </a:r>
            <a:r>
              <a:rPr sz="2400" b="1" spc="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costs</a:t>
            </a:r>
            <a:endParaRPr lang="en-US" sz="2400" b="1" spc="-5" dirty="0">
              <a:latin typeface="Arial"/>
              <a:cs typeface="Arial"/>
            </a:endParaRPr>
          </a:p>
          <a:p>
            <a:pPr marL="355600" indent="-342900">
              <a:lnSpc>
                <a:spcPts val="1870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2400" b="1" dirty="0">
              <a:latin typeface="Arial"/>
              <a:cs typeface="Arial"/>
            </a:endParaRPr>
          </a:p>
          <a:p>
            <a:pPr marL="698500" lvl="1" indent="-285750">
              <a:lnSpc>
                <a:spcPts val="145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pc="-5" dirty="0">
                <a:latin typeface="Arial"/>
                <a:cs typeface="Arial"/>
              </a:rPr>
              <a:t>Commute </a:t>
            </a:r>
            <a:r>
              <a:rPr dirty="0">
                <a:latin typeface="Arial"/>
                <a:cs typeface="Arial"/>
              </a:rPr>
              <a:t>or </a:t>
            </a:r>
            <a:r>
              <a:rPr spc="-5" dirty="0">
                <a:latin typeface="Arial"/>
                <a:cs typeface="Arial"/>
              </a:rPr>
              <a:t>alternative </a:t>
            </a:r>
            <a:r>
              <a:rPr dirty="0">
                <a:latin typeface="Arial"/>
                <a:cs typeface="Arial"/>
              </a:rPr>
              <a:t>housing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options</a:t>
            </a:r>
            <a:endParaRPr lang="en-US" dirty="0">
              <a:latin typeface="Arial"/>
              <a:cs typeface="Arial"/>
            </a:endParaRPr>
          </a:p>
          <a:p>
            <a:pPr marL="698500" lvl="1" indent="-285750">
              <a:lnSpc>
                <a:spcPts val="145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dirty="0">
                <a:latin typeface="Arial"/>
                <a:cs typeface="Arial"/>
              </a:rPr>
              <a:t>Resident assistant (RA)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option</a:t>
            </a:r>
            <a:endParaRPr lang="en-US"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pc="-5" dirty="0">
                <a:latin typeface="Arial"/>
                <a:cs typeface="Arial"/>
              </a:rPr>
              <a:t>Alternative meal </a:t>
            </a:r>
            <a:r>
              <a:rPr dirty="0">
                <a:latin typeface="Arial"/>
                <a:cs typeface="Arial"/>
              </a:rPr>
              <a:t>plan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options</a:t>
            </a:r>
            <a:endParaRPr lang="en-US" spc="-5"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pc="-45" dirty="0">
                <a:latin typeface="Arial"/>
                <a:cs typeface="Arial"/>
              </a:rPr>
              <a:t>Take </a:t>
            </a:r>
            <a:r>
              <a:rPr spc="-5" dirty="0">
                <a:latin typeface="Arial"/>
                <a:cs typeface="Arial"/>
              </a:rPr>
              <a:t>summer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classes</a:t>
            </a:r>
            <a:endParaRPr lang="en-US" dirty="0">
              <a:latin typeface="Arial"/>
              <a:cs typeface="Arial"/>
            </a:endParaRPr>
          </a:p>
          <a:p>
            <a:pPr marL="698500" lvl="1" indent="-285750">
              <a:lnSpc>
                <a:spcPts val="1440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endParaRPr dirty="0">
              <a:latin typeface="Arial"/>
              <a:cs typeface="Arial"/>
            </a:endParaRPr>
          </a:p>
          <a:p>
            <a:pPr marL="698500" lvl="1" indent="-285750">
              <a:lnSpc>
                <a:spcPts val="1385"/>
              </a:lnSpc>
              <a:buClr>
                <a:srgbClr val="92278F"/>
              </a:buClr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pc="-5" dirty="0">
                <a:latin typeface="Arial"/>
                <a:cs typeface="Arial"/>
              </a:rPr>
              <a:t>Buy used books, </a:t>
            </a:r>
            <a:r>
              <a:rPr dirty="0">
                <a:latin typeface="Arial"/>
                <a:cs typeface="Arial"/>
              </a:rPr>
              <a:t>rent, research </a:t>
            </a:r>
            <a:r>
              <a:rPr spc="-5" dirty="0">
                <a:latin typeface="Arial"/>
                <a:cs typeface="Arial"/>
              </a:rPr>
              <a:t>online </a:t>
            </a:r>
            <a:r>
              <a:rPr dirty="0">
                <a:latin typeface="Arial"/>
                <a:cs typeface="Arial"/>
              </a:rPr>
              <a:t>for </a:t>
            </a:r>
            <a:r>
              <a:rPr spc="-5" dirty="0">
                <a:latin typeface="Arial"/>
                <a:cs typeface="Arial"/>
              </a:rPr>
              <a:t>cheaper </a:t>
            </a:r>
            <a:r>
              <a:rPr dirty="0">
                <a:latin typeface="Arial"/>
                <a:cs typeface="Arial"/>
              </a:rPr>
              <a:t>costs, </a:t>
            </a:r>
            <a:r>
              <a:rPr spc="-5" dirty="0">
                <a:latin typeface="Arial"/>
                <a:cs typeface="Arial"/>
              </a:rPr>
              <a:t>check with the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library</a:t>
            </a:r>
          </a:p>
        </p:txBody>
      </p:sp>
      <p:sp>
        <p:nvSpPr>
          <p:cNvPr id="4" name="object 4"/>
          <p:cNvSpPr/>
          <p:nvPr/>
        </p:nvSpPr>
        <p:spPr>
          <a:xfrm>
            <a:off x="7980172" y="1630172"/>
            <a:ext cx="1974469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7406" y="3703209"/>
            <a:ext cx="2103374" cy="1573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510" y="437211"/>
            <a:ext cx="9487949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Meeting the</a:t>
            </a:r>
            <a:r>
              <a:rPr sz="4000" b="1" spc="-45" dirty="0"/>
              <a:t> </a:t>
            </a:r>
            <a:r>
              <a:rPr sz="4000" b="1" spc="-5" dirty="0"/>
              <a:t>Gap</a:t>
            </a:r>
            <a:r>
              <a:rPr lang="en-US" sz="4000" b="1" spc="-5" dirty="0"/>
              <a:t> and options </a:t>
            </a:r>
            <a:r>
              <a:rPr lang="en-US" sz="1800" b="1" spc="-5" dirty="0"/>
              <a:t>(continued)</a:t>
            </a:r>
            <a:endParaRPr sz="1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696286" y="1476463"/>
            <a:ext cx="10477850" cy="4945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1814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Research private outside</a:t>
            </a:r>
            <a:r>
              <a:rPr sz="1900" spc="9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scholarships</a:t>
            </a:r>
            <a:endParaRPr lang="en-US" sz="1900" spc="-5" dirty="0">
              <a:latin typeface="Arial"/>
              <a:cs typeface="Arial"/>
            </a:endParaRPr>
          </a:p>
          <a:p>
            <a:pPr marL="355600" indent="-342900">
              <a:lnSpc>
                <a:spcPts val="1814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Employer reimbursement</a:t>
            </a:r>
            <a:r>
              <a:rPr sz="1900" spc="8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programs</a:t>
            </a:r>
            <a:endParaRPr lang="en-US" sz="1900" spc="-5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229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Alternative schools (</a:t>
            </a:r>
            <a:r>
              <a:rPr sz="1500" spc="-5" dirty="0">
                <a:latin typeface="Arial"/>
                <a:cs typeface="Arial"/>
              </a:rPr>
              <a:t>affordable school, </a:t>
            </a:r>
            <a:r>
              <a:rPr sz="1500" dirty="0">
                <a:latin typeface="Arial"/>
                <a:cs typeface="Arial"/>
              </a:rPr>
              <a:t>community </a:t>
            </a:r>
            <a:r>
              <a:rPr sz="1500" spc="-5" dirty="0">
                <a:latin typeface="Arial"/>
                <a:cs typeface="Arial"/>
              </a:rPr>
              <a:t>college, 2 </a:t>
            </a:r>
            <a:r>
              <a:rPr sz="1500" dirty="0">
                <a:latin typeface="Arial"/>
                <a:cs typeface="Arial"/>
              </a:rPr>
              <a:t>+ </a:t>
            </a:r>
            <a:r>
              <a:rPr sz="1500" spc="-5" dirty="0">
                <a:latin typeface="Arial"/>
                <a:cs typeface="Arial"/>
              </a:rPr>
              <a:t>2 </a:t>
            </a:r>
            <a:r>
              <a:rPr sz="1500" dirty="0">
                <a:latin typeface="Arial"/>
                <a:cs typeface="Arial"/>
              </a:rPr>
              <a:t>strategy </a:t>
            </a:r>
            <a:r>
              <a:rPr sz="1500" spc="-5" dirty="0">
                <a:latin typeface="Arial"/>
                <a:cs typeface="Arial"/>
              </a:rPr>
              <a:t>(2 years </a:t>
            </a:r>
            <a:r>
              <a:rPr sz="1500" dirty="0">
                <a:latin typeface="Arial"/>
                <a:cs typeface="Arial"/>
              </a:rPr>
              <a:t>at </a:t>
            </a:r>
            <a:r>
              <a:rPr sz="1500" spc="-5" dirty="0">
                <a:latin typeface="Arial"/>
                <a:cs typeface="Arial"/>
              </a:rPr>
              <a:t>a  </a:t>
            </a:r>
            <a:r>
              <a:rPr sz="1500" dirty="0">
                <a:latin typeface="Arial"/>
                <a:cs typeface="Arial"/>
              </a:rPr>
              <a:t>community college then transfer credits to </a:t>
            </a:r>
            <a:r>
              <a:rPr sz="1500" spc="-5" dirty="0">
                <a:latin typeface="Arial"/>
                <a:cs typeface="Arial"/>
              </a:rPr>
              <a:t>a 4 </a:t>
            </a:r>
            <a:r>
              <a:rPr sz="1500" spc="-10" dirty="0">
                <a:latin typeface="Arial"/>
                <a:cs typeface="Arial"/>
              </a:rPr>
              <a:t>year </a:t>
            </a:r>
            <a:r>
              <a:rPr sz="1500" spc="-5" dirty="0">
                <a:latin typeface="Arial"/>
                <a:cs typeface="Arial"/>
              </a:rPr>
              <a:t>school) </a:t>
            </a:r>
            <a:r>
              <a:rPr sz="1900" spc="-5" dirty="0">
                <a:latin typeface="Arial"/>
                <a:cs typeface="Arial"/>
              </a:rPr>
              <a:t>Check out</a:t>
            </a:r>
            <a:r>
              <a:rPr sz="1900" spc="-30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Patrac.org</a:t>
            </a:r>
            <a:endParaRPr lang="en-US" sz="1900" b="1" spc="-5"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229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ts val="159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Federal parent PLUS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loan</a:t>
            </a:r>
            <a:endParaRPr lang="en-US" sz="1900" spc="-5" dirty="0">
              <a:latin typeface="Arial"/>
              <a:cs typeface="Arial"/>
            </a:endParaRPr>
          </a:p>
          <a:p>
            <a:pPr marL="355600" indent="-342900">
              <a:lnSpc>
                <a:spcPts val="159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Home equity loan/Line of</a:t>
            </a:r>
            <a:r>
              <a:rPr sz="1900" spc="1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credit</a:t>
            </a:r>
            <a:endParaRPr lang="en-US" sz="1900" spc="-5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Private/Alternative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loans</a:t>
            </a:r>
            <a:endParaRPr lang="en-US" sz="1900" spc="-5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529 college saving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plan</a:t>
            </a:r>
            <a:endParaRPr lang="en-US" sz="1900" spc="-5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AmeriCorps/Peace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Corps</a:t>
            </a:r>
            <a:endParaRPr lang="en-US" sz="1900" spc="-5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Military </a:t>
            </a:r>
            <a:r>
              <a:rPr sz="1500" spc="-5" dirty="0">
                <a:latin typeface="Arial"/>
                <a:cs typeface="Arial"/>
              </a:rPr>
              <a:t>(JROTC, ROTC, National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Guard)</a:t>
            </a:r>
            <a:endParaRPr lang="en-US" sz="1500" dirty="0">
              <a:latin typeface="Arial"/>
              <a:cs typeface="Arial"/>
            </a:endParaRPr>
          </a:p>
          <a:p>
            <a:pPr marL="12700">
              <a:lnSpc>
                <a:spcPts val="1825"/>
              </a:lnSpc>
              <a:buClr>
                <a:srgbClr val="92278F"/>
              </a:buClr>
              <a:tabLst>
                <a:tab pos="354965" algn="l"/>
                <a:tab pos="355600" algn="l"/>
              </a:tabLst>
            </a:pPr>
            <a:endParaRPr sz="1500" dirty="0">
              <a:latin typeface="Arial"/>
              <a:cs typeface="Arial"/>
            </a:endParaRPr>
          </a:p>
          <a:p>
            <a:pPr marL="355600" indent="-342900">
              <a:lnSpc>
                <a:spcPts val="2050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Current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Wages</a:t>
            </a:r>
            <a:endParaRPr lang="en-US" sz="1900" spc="-20" dirty="0">
              <a:latin typeface="Arial"/>
              <a:cs typeface="Arial"/>
            </a:endParaRPr>
          </a:p>
          <a:p>
            <a:pPr marL="355600" indent="-342900">
              <a:lnSpc>
                <a:spcPts val="2050"/>
              </a:lnSpc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50624" y="751079"/>
            <a:ext cx="1974469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8632" y="4246990"/>
            <a:ext cx="2103374" cy="1573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097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733800" y="685800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6" y="1326"/>
                  </a:lnTo>
                  <a:lnTo>
                    <a:pt x="743769" y="5260"/>
                  </a:lnTo>
                  <a:lnTo>
                    <a:pt x="697668" y="11729"/>
                  </a:lnTo>
                  <a:lnTo>
                    <a:pt x="652405" y="20664"/>
                  </a:lnTo>
                  <a:lnTo>
                    <a:pt x="608050" y="31993"/>
                  </a:lnTo>
                  <a:lnTo>
                    <a:pt x="564674" y="45645"/>
                  </a:lnTo>
                  <a:lnTo>
                    <a:pt x="522348" y="61551"/>
                  </a:lnTo>
                  <a:lnTo>
                    <a:pt x="481142" y="79638"/>
                  </a:lnTo>
                  <a:lnTo>
                    <a:pt x="441128" y="99837"/>
                  </a:lnTo>
                  <a:lnTo>
                    <a:pt x="402376" y="122076"/>
                  </a:lnTo>
                  <a:lnTo>
                    <a:pt x="364956" y="146285"/>
                  </a:lnTo>
                  <a:lnTo>
                    <a:pt x="328940" y="172393"/>
                  </a:lnTo>
                  <a:lnTo>
                    <a:pt x="294399" y="200329"/>
                  </a:lnTo>
                  <a:lnTo>
                    <a:pt x="261403" y="230023"/>
                  </a:lnTo>
                  <a:lnTo>
                    <a:pt x="230023" y="261403"/>
                  </a:lnTo>
                  <a:lnTo>
                    <a:pt x="200329" y="294399"/>
                  </a:lnTo>
                  <a:lnTo>
                    <a:pt x="172393" y="328940"/>
                  </a:lnTo>
                  <a:lnTo>
                    <a:pt x="146285" y="364956"/>
                  </a:lnTo>
                  <a:lnTo>
                    <a:pt x="122076" y="402376"/>
                  </a:lnTo>
                  <a:lnTo>
                    <a:pt x="99837" y="441128"/>
                  </a:lnTo>
                  <a:lnTo>
                    <a:pt x="79638" y="481142"/>
                  </a:lnTo>
                  <a:lnTo>
                    <a:pt x="61551" y="522348"/>
                  </a:lnTo>
                  <a:lnTo>
                    <a:pt x="45645" y="564674"/>
                  </a:lnTo>
                  <a:lnTo>
                    <a:pt x="31993" y="608050"/>
                  </a:lnTo>
                  <a:lnTo>
                    <a:pt x="20664" y="652405"/>
                  </a:lnTo>
                  <a:lnTo>
                    <a:pt x="11729" y="697668"/>
                  </a:lnTo>
                  <a:lnTo>
                    <a:pt x="5260" y="743769"/>
                  </a:lnTo>
                  <a:lnTo>
                    <a:pt x="1326" y="790636"/>
                  </a:lnTo>
                  <a:lnTo>
                    <a:pt x="0" y="838200"/>
                  </a:lnTo>
                  <a:lnTo>
                    <a:pt x="1326" y="885763"/>
                  </a:lnTo>
                  <a:lnTo>
                    <a:pt x="5260" y="932630"/>
                  </a:lnTo>
                  <a:lnTo>
                    <a:pt x="11729" y="978731"/>
                  </a:lnTo>
                  <a:lnTo>
                    <a:pt x="20664" y="1023994"/>
                  </a:lnTo>
                  <a:lnTo>
                    <a:pt x="31993" y="1068349"/>
                  </a:lnTo>
                  <a:lnTo>
                    <a:pt x="45645" y="1111725"/>
                  </a:lnTo>
                  <a:lnTo>
                    <a:pt x="61551" y="1154051"/>
                  </a:lnTo>
                  <a:lnTo>
                    <a:pt x="79638" y="1195257"/>
                  </a:lnTo>
                  <a:lnTo>
                    <a:pt x="99837" y="1235271"/>
                  </a:lnTo>
                  <a:lnTo>
                    <a:pt x="122076" y="1274023"/>
                  </a:lnTo>
                  <a:lnTo>
                    <a:pt x="146285" y="1311443"/>
                  </a:lnTo>
                  <a:lnTo>
                    <a:pt x="172393" y="1347459"/>
                  </a:lnTo>
                  <a:lnTo>
                    <a:pt x="200329" y="1382000"/>
                  </a:lnTo>
                  <a:lnTo>
                    <a:pt x="230023" y="1414996"/>
                  </a:lnTo>
                  <a:lnTo>
                    <a:pt x="261403" y="1446376"/>
                  </a:lnTo>
                  <a:lnTo>
                    <a:pt x="294399" y="1476070"/>
                  </a:lnTo>
                  <a:lnTo>
                    <a:pt x="328940" y="1504006"/>
                  </a:lnTo>
                  <a:lnTo>
                    <a:pt x="364956" y="1530114"/>
                  </a:lnTo>
                  <a:lnTo>
                    <a:pt x="402376" y="1554323"/>
                  </a:lnTo>
                  <a:lnTo>
                    <a:pt x="441128" y="1576562"/>
                  </a:lnTo>
                  <a:lnTo>
                    <a:pt x="481142" y="1596761"/>
                  </a:lnTo>
                  <a:lnTo>
                    <a:pt x="522348" y="1614848"/>
                  </a:lnTo>
                  <a:lnTo>
                    <a:pt x="564674" y="1630754"/>
                  </a:lnTo>
                  <a:lnTo>
                    <a:pt x="608050" y="1644406"/>
                  </a:lnTo>
                  <a:lnTo>
                    <a:pt x="652405" y="1655735"/>
                  </a:lnTo>
                  <a:lnTo>
                    <a:pt x="697668" y="1664670"/>
                  </a:lnTo>
                  <a:lnTo>
                    <a:pt x="743769" y="1671139"/>
                  </a:lnTo>
                  <a:lnTo>
                    <a:pt x="790636" y="1675073"/>
                  </a:lnTo>
                  <a:lnTo>
                    <a:pt x="838200" y="1676400"/>
                  </a:lnTo>
                  <a:lnTo>
                    <a:pt x="885763" y="1675073"/>
                  </a:lnTo>
                  <a:lnTo>
                    <a:pt x="932630" y="1671139"/>
                  </a:lnTo>
                  <a:lnTo>
                    <a:pt x="978731" y="1664670"/>
                  </a:lnTo>
                  <a:lnTo>
                    <a:pt x="1023994" y="1655735"/>
                  </a:lnTo>
                  <a:lnTo>
                    <a:pt x="1068349" y="1644406"/>
                  </a:lnTo>
                  <a:lnTo>
                    <a:pt x="1111725" y="1630754"/>
                  </a:lnTo>
                  <a:lnTo>
                    <a:pt x="1154051" y="1614848"/>
                  </a:lnTo>
                  <a:lnTo>
                    <a:pt x="1195257" y="1596761"/>
                  </a:lnTo>
                  <a:lnTo>
                    <a:pt x="1235271" y="1576562"/>
                  </a:lnTo>
                  <a:lnTo>
                    <a:pt x="1274023" y="1554323"/>
                  </a:lnTo>
                  <a:lnTo>
                    <a:pt x="1311443" y="1530114"/>
                  </a:lnTo>
                  <a:lnTo>
                    <a:pt x="1347459" y="1504006"/>
                  </a:lnTo>
                  <a:lnTo>
                    <a:pt x="1382000" y="1476070"/>
                  </a:lnTo>
                  <a:lnTo>
                    <a:pt x="1414996" y="1446376"/>
                  </a:lnTo>
                  <a:lnTo>
                    <a:pt x="1446376" y="1414996"/>
                  </a:lnTo>
                  <a:lnTo>
                    <a:pt x="1476070" y="1382000"/>
                  </a:lnTo>
                  <a:lnTo>
                    <a:pt x="1504006" y="1347459"/>
                  </a:lnTo>
                  <a:lnTo>
                    <a:pt x="1530114" y="1311443"/>
                  </a:lnTo>
                  <a:lnTo>
                    <a:pt x="1554323" y="1274023"/>
                  </a:lnTo>
                  <a:lnTo>
                    <a:pt x="1576562" y="1235271"/>
                  </a:lnTo>
                  <a:lnTo>
                    <a:pt x="1596761" y="1195257"/>
                  </a:lnTo>
                  <a:lnTo>
                    <a:pt x="1614848" y="1154051"/>
                  </a:lnTo>
                  <a:lnTo>
                    <a:pt x="1630754" y="1111725"/>
                  </a:lnTo>
                  <a:lnTo>
                    <a:pt x="1644406" y="1068349"/>
                  </a:lnTo>
                  <a:lnTo>
                    <a:pt x="1655735" y="1023994"/>
                  </a:lnTo>
                  <a:lnTo>
                    <a:pt x="1664670" y="978731"/>
                  </a:lnTo>
                  <a:lnTo>
                    <a:pt x="1671139" y="932630"/>
                  </a:lnTo>
                  <a:lnTo>
                    <a:pt x="1675073" y="885763"/>
                  </a:lnTo>
                  <a:lnTo>
                    <a:pt x="1676400" y="838200"/>
                  </a:lnTo>
                  <a:lnTo>
                    <a:pt x="1675073" y="790636"/>
                  </a:lnTo>
                  <a:lnTo>
                    <a:pt x="1671139" y="743769"/>
                  </a:lnTo>
                  <a:lnTo>
                    <a:pt x="1664670" y="697668"/>
                  </a:lnTo>
                  <a:lnTo>
                    <a:pt x="1655735" y="652405"/>
                  </a:lnTo>
                  <a:lnTo>
                    <a:pt x="1644406" y="608050"/>
                  </a:lnTo>
                  <a:lnTo>
                    <a:pt x="1630754" y="564674"/>
                  </a:lnTo>
                  <a:lnTo>
                    <a:pt x="1614848" y="522348"/>
                  </a:lnTo>
                  <a:lnTo>
                    <a:pt x="1596761" y="481142"/>
                  </a:lnTo>
                  <a:lnTo>
                    <a:pt x="1576562" y="441128"/>
                  </a:lnTo>
                  <a:lnTo>
                    <a:pt x="1554323" y="402376"/>
                  </a:lnTo>
                  <a:lnTo>
                    <a:pt x="1530114" y="364956"/>
                  </a:lnTo>
                  <a:lnTo>
                    <a:pt x="1504006" y="328940"/>
                  </a:lnTo>
                  <a:lnTo>
                    <a:pt x="1476070" y="294399"/>
                  </a:lnTo>
                  <a:lnTo>
                    <a:pt x="1446376" y="261403"/>
                  </a:lnTo>
                  <a:lnTo>
                    <a:pt x="1414996" y="230023"/>
                  </a:lnTo>
                  <a:lnTo>
                    <a:pt x="1382000" y="200329"/>
                  </a:lnTo>
                  <a:lnTo>
                    <a:pt x="1347459" y="172393"/>
                  </a:lnTo>
                  <a:lnTo>
                    <a:pt x="1311443" y="146285"/>
                  </a:lnTo>
                  <a:lnTo>
                    <a:pt x="1274023" y="122076"/>
                  </a:lnTo>
                  <a:lnTo>
                    <a:pt x="1235271" y="99837"/>
                  </a:lnTo>
                  <a:lnTo>
                    <a:pt x="1195257" y="79638"/>
                  </a:lnTo>
                  <a:lnTo>
                    <a:pt x="1154051" y="61551"/>
                  </a:lnTo>
                  <a:lnTo>
                    <a:pt x="1111725" y="45645"/>
                  </a:lnTo>
                  <a:lnTo>
                    <a:pt x="1068349" y="31993"/>
                  </a:lnTo>
                  <a:lnTo>
                    <a:pt x="1023994" y="20664"/>
                  </a:lnTo>
                  <a:lnTo>
                    <a:pt x="978731" y="11729"/>
                  </a:lnTo>
                  <a:lnTo>
                    <a:pt x="932630" y="5260"/>
                  </a:lnTo>
                  <a:lnTo>
                    <a:pt x="885763" y="1326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41317" y="838199"/>
              <a:ext cx="283210" cy="1371600"/>
            </a:xfrm>
            <a:custGeom>
              <a:avLst/>
              <a:gdLst/>
              <a:ahLst/>
              <a:cxnLst/>
              <a:rect l="l" t="t" r="r" b="b"/>
              <a:pathLst>
                <a:path w="283210" h="1371600">
                  <a:moveTo>
                    <a:pt x="26126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61264" y="914400"/>
                  </a:lnTo>
                  <a:lnTo>
                    <a:pt x="261264" y="0"/>
                  </a:lnTo>
                  <a:close/>
                </a:path>
                <a:path w="283210" h="1371600">
                  <a:moveTo>
                    <a:pt x="283032" y="1066800"/>
                  </a:moveTo>
                  <a:lnTo>
                    <a:pt x="0" y="1066800"/>
                  </a:lnTo>
                  <a:lnTo>
                    <a:pt x="0" y="1371600"/>
                  </a:lnTo>
                  <a:lnTo>
                    <a:pt x="283032" y="1371600"/>
                  </a:lnTo>
                  <a:lnTo>
                    <a:pt x="283032" y="106680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9673" y="3600703"/>
            <a:ext cx="8294370" cy="18542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ONLY </a:t>
            </a:r>
            <a:r>
              <a:rPr sz="4000" spc="-5" dirty="0"/>
              <a:t>consider private or  alternative loans after looking into  all other sources of financial</a:t>
            </a:r>
            <a:r>
              <a:rPr sz="4000" spc="35" dirty="0"/>
              <a:t> </a:t>
            </a:r>
            <a:r>
              <a:rPr sz="4000" spc="-5" dirty="0"/>
              <a:t>aid</a:t>
            </a:r>
            <a:endParaRPr sz="4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400" y="649605"/>
            <a:ext cx="1676400" cy="1676400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838200" y="0"/>
                </a:moveTo>
                <a:lnTo>
                  <a:pt x="790636" y="1326"/>
                </a:lnTo>
                <a:lnTo>
                  <a:pt x="743769" y="5260"/>
                </a:lnTo>
                <a:lnTo>
                  <a:pt x="697668" y="11729"/>
                </a:lnTo>
                <a:lnTo>
                  <a:pt x="652405" y="20664"/>
                </a:lnTo>
                <a:lnTo>
                  <a:pt x="608050" y="31993"/>
                </a:lnTo>
                <a:lnTo>
                  <a:pt x="564674" y="45645"/>
                </a:lnTo>
                <a:lnTo>
                  <a:pt x="522348" y="61551"/>
                </a:lnTo>
                <a:lnTo>
                  <a:pt x="481142" y="79638"/>
                </a:lnTo>
                <a:lnTo>
                  <a:pt x="441128" y="99837"/>
                </a:lnTo>
                <a:lnTo>
                  <a:pt x="402376" y="122076"/>
                </a:lnTo>
                <a:lnTo>
                  <a:pt x="364956" y="146285"/>
                </a:lnTo>
                <a:lnTo>
                  <a:pt x="328940" y="172393"/>
                </a:lnTo>
                <a:lnTo>
                  <a:pt x="294399" y="200329"/>
                </a:lnTo>
                <a:lnTo>
                  <a:pt x="261403" y="230023"/>
                </a:lnTo>
                <a:lnTo>
                  <a:pt x="230023" y="261403"/>
                </a:lnTo>
                <a:lnTo>
                  <a:pt x="200329" y="294399"/>
                </a:lnTo>
                <a:lnTo>
                  <a:pt x="172393" y="328940"/>
                </a:lnTo>
                <a:lnTo>
                  <a:pt x="146285" y="364956"/>
                </a:lnTo>
                <a:lnTo>
                  <a:pt x="122076" y="402376"/>
                </a:lnTo>
                <a:lnTo>
                  <a:pt x="99837" y="441128"/>
                </a:lnTo>
                <a:lnTo>
                  <a:pt x="79638" y="481142"/>
                </a:lnTo>
                <a:lnTo>
                  <a:pt x="61551" y="522348"/>
                </a:lnTo>
                <a:lnTo>
                  <a:pt x="45645" y="564674"/>
                </a:lnTo>
                <a:lnTo>
                  <a:pt x="31993" y="608050"/>
                </a:lnTo>
                <a:lnTo>
                  <a:pt x="20664" y="652405"/>
                </a:lnTo>
                <a:lnTo>
                  <a:pt x="11729" y="697668"/>
                </a:lnTo>
                <a:lnTo>
                  <a:pt x="5260" y="743769"/>
                </a:lnTo>
                <a:lnTo>
                  <a:pt x="1326" y="790636"/>
                </a:lnTo>
                <a:lnTo>
                  <a:pt x="0" y="838200"/>
                </a:lnTo>
                <a:lnTo>
                  <a:pt x="1326" y="885763"/>
                </a:lnTo>
                <a:lnTo>
                  <a:pt x="5260" y="932630"/>
                </a:lnTo>
                <a:lnTo>
                  <a:pt x="11729" y="978731"/>
                </a:lnTo>
                <a:lnTo>
                  <a:pt x="20664" y="1023994"/>
                </a:lnTo>
                <a:lnTo>
                  <a:pt x="31993" y="1068349"/>
                </a:lnTo>
                <a:lnTo>
                  <a:pt x="45645" y="1111725"/>
                </a:lnTo>
                <a:lnTo>
                  <a:pt x="61551" y="1154051"/>
                </a:lnTo>
                <a:lnTo>
                  <a:pt x="79638" y="1195257"/>
                </a:lnTo>
                <a:lnTo>
                  <a:pt x="99837" y="1235271"/>
                </a:lnTo>
                <a:lnTo>
                  <a:pt x="122076" y="1274023"/>
                </a:lnTo>
                <a:lnTo>
                  <a:pt x="146285" y="1311443"/>
                </a:lnTo>
                <a:lnTo>
                  <a:pt x="172393" y="1347459"/>
                </a:lnTo>
                <a:lnTo>
                  <a:pt x="200329" y="1382000"/>
                </a:lnTo>
                <a:lnTo>
                  <a:pt x="230023" y="1414996"/>
                </a:lnTo>
                <a:lnTo>
                  <a:pt x="261403" y="1446376"/>
                </a:lnTo>
                <a:lnTo>
                  <a:pt x="294399" y="1476070"/>
                </a:lnTo>
                <a:lnTo>
                  <a:pt x="328940" y="1504006"/>
                </a:lnTo>
                <a:lnTo>
                  <a:pt x="364956" y="1530114"/>
                </a:lnTo>
                <a:lnTo>
                  <a:pt x="402376" y="1554323"/>
                </a:lnTo>
                <a:lnTo>
                  <a:pt x="441128" y="1576562"/>
                </a:lnTo>
                <a:lnTo>
                  <a:pt x="481142" y="1596761"/>
                </a:lnTo>
                <a:lnTo>
                  <a:pt x="522348" y="1614848"/>
                </a:lnTo>
                <a:lnTo>
                  <a:pt x="564674" y="1630754"/>
                </a:lnTo>
                <a:lnTo>
                  <a:pt x="608050" y="1644406"/>
                </a:lnTo>
                <a:lnTo>
                  <a:pt x="652405" y="1655735"/>
                </a:lnTo>
                <a:lnTo>
                  <a:pt x="697668" y="1664670"/>
                </a:lnTo>
                <a:lnTo>
                  <a:pt x="743769" y="1671139"/>
                </a:lnTo>
                <a:lnTo>
                  <a:pt x="790636" y="1675073"/>
                </a:lnTo>
                <a:lnTo>
                  <a:pt x="838200" y="1676400"/>
                </a:lnTo>
                <a:lnTo>
                  <a:pt x="885763" y="1675073"/>
                </a:lnTo>
                <a:lnTo>
                  <a:pt x="932630" y="1671139"/>
                </a:lnTo>
                <a:lnTo>
                  <a:pt x="978731" y="1664670"/>
                </a:lnTo>
                <a:lnTo>
                  <a:pt x="1023994" y="1655735"/>
                </a:lnTo>
                <a:lnTo>
                  <a:pt x="1068349" y="1644406"/>
                </a:lnTo>
                <a:lnTo>
                  <a:pt x="1111725" y="1630754"/>
                </a:lnTo>
                <a:lnTo>
                  <a:pt x="1154051" y="1614848"/>
                </a:lnTo>
                <a:lnTo>
                  <a:pt x="1195257" y="1596761"/>
                </a:lnTo>
                <a:lnTo>
                  <a:pt x="1235271" y="1576562"/>
                </a:lnTo>
                <a:lnTo>
                  <a:pt x="1274023" y="1554323"/>
                </a:lnTo>
                <a:lnTo>
                  <a:pt x="1311443" y="1530114"/>
                </a:lnTo>
                <a:lnTo>
                  <a:pt x="1347459" y="1504006"/>
                </a:lnTo>
                <a:lnTo>
                  <a:pt x="1382000" y="1476070"/>
                </a:lnTo>
                <a:lnTo>
                  <a:pt x="1414996" y="1446376"/>
                </a:lnTo>
                <a:lnTo>
                  <a:pt x="1446376" y="1414996"/>
                </a:lnTo>
                <a:lnTo>
                  <a:pt x="1476070" y="1382000"/>
                </a:lnTo>
                <a:lnTo>
                  <a:pt x="1504006" y="1347459"/>
                </a:lnTo>
                <a:lnTo>
                  <a:pt x="1530114" y="1311443"/>
                </a:lnTo>
                <a:lnTo>
                  <a:pt x="1554323" y="1274023"/>
                </a:lnTo>
                <a:lnTo>
                  <a:pt x="1576562" y="1235271"/>
                </a:lnTo>
                <a:lnTo>
                  <a:pt x="1596761" y="1195257"/>
                </a:lnTo>
                <a:lnTo>
                  <a:pt x="1614848" y="1154051"/>
                </a:lnTo>
                <a:lnTo>
                  <a:pt x="1630754" y="1111725"/>
                </a:lnTo>
                <a:lnTo>
                  <a:pt x="1644406" y="1068349"/>
                </a:lnTo>
                <a:lnTo>
                  <a:pt x="1655735" y="1023994"/>
                </a:lnTo>
                <a:lnTo>
                  <a:pt x="1664670" y="978731"/>
                </a:lnTo>
                <a:lnTo>
                  <a:pt x="1671139" y="932630"/>
                </a:lnTo>
                <a:lnTo>
                  <a:pt x="1675073" y="885763"/>
                </a:lnTo>
                <a:lnTo>
                  <a:pt x="1676400" y="838200"/>
                </a:lnTo>
                <a:lnTo>
                  <a:pt x="1675073" y="790636"/>
                </a:lnTo>
                <a:lnTo>
                  <a:pt x="1671139" y="743769"/>
                </a:lnTo>
                <a:lnTo>
                  <a:pt x="1664670" y="697668"/>
                </a:lnTo>
                <a:lnTo>
                  <a:pt x="1655735" y="652405"/>
                </a:lnTo>
                <a:lnTo>
                  <a:pt x="1644406" y="608050"/>
                </a:lnTo>
                <a:lnTo>
                  <a:pt x="1630754" y="564674"/>
                </a:lnTo>
                <a:lnTo>
                  <a:pt x="1614848" y="522348"/>
                </a:lnTo>
                <a:lnTo>
                  <a:pt x="1596761" y="481142"/>
                </a:lnTo>
                <a:lnTo>
                  <a:pt x="1576562" y="441128"/>
                </a:lnTo>
                <a:lnTo>
                  <a:pt x="1554323" y="402376"/>
                </a:lnTo>
                <a:lnTo>
                  <a:pt x="1530114" y="364956"/>
                </a:lnTo>
                <a:lnTo>
                  <a:pt x="1504006" y="328940"/>
                </a:lnTo>
                <a:lnTo>
                  <a:pt x="1476070" y="294399"/>
                </a:lnTo>
                <a:lnTo>
                  <a:pt x="1446376" y="261403"/>
                </a:lnTo>
                <a:lnTo>
                  <a:pt x="1414996" y="230023"/>
                </a:lnTo>
                <a:lnTo>
                  <a:pt x="1382000" y="200329"/>
                </a:lnTo>
                <a:lnTo>
                  <a:pt x="1347459" y="172393"/>
                </a:lnTo>
                <a:lnTo>
                  <a:pt x="1311443" y="146285"/>
                </a:lnTo>
                <a:lnTo>
                  <a:pt x="1274023" y="122076"/>
                </a:lnTo>
                <a:lnTo>
                  <a:pt x="1235271" y="99837"/>
                </a:lnTo>
                <a:lnTo>
                  <a:pt x="1195257" y="79638"/>
                </a:lnTo>
                <a:lnTo>
                  <a:pt x="1154051" y="61551"/>
                </a:lnTo>
                <a:lnTo>
                  <a:pt x="1111725" y="45645"/>
                </a:lnTo>
                <a:lnTo>
                  <a:pt x="1068349" y="31993"/>
                </a:lnTo>
                <a:lnTo>
                  <a:pt x="1023994" y="20664"/>
                </a:lnTo>
                <a:lnTo>
                  <a:pt x="978731" y="11729"/>
                </a:lnTo>
                <a:lnTo>
                  <a:pt x="932630" y="5260"/>
                </a:lnTo>
                <a:lnTo>
                  <a:pt x="885763" y="1326"/>
                </a:lnTo>
                <a:lnTo>
                  <a:pt x="83820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9940" y="479298"/>
            <a:ext cx="4899660" cy="5435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What Can </a:t>
            </a:r>
            <a:r>
              <a:rPr sz="3400" spc="-90" dirty="0"/>
              <a:t>You </a:t>
            </a:r>
            <a:r>
              <a:rPr sz="3400" spc="-5" dirty="0"/>
              <a:t>Do</a:t>
            </a:r>
            <a:r>
              <a:rPr sz="3400" spc="-20" dirty="0"/>
              <a:t> </a:t>
            </a:r>
            <a:r>
              <a:rPr sz="3400" spc="-5" dirty="0"/>
              <a:t>Now?</a:t>
            </a:r>
            <a:endParaRPr sz="3400"/>
          </a:p>
        </p:txBody>
      </p:sp>
      <p:grpSp>
        <p:nvGrpSpPr>
          <p:cNvPr id="4" name="object 4"/>
          <p:cNvGrpSpPr/>
          <p:nvPr/>
        </p:nvGrpSpPr>
        <p:grpSpPr>
          <a:xfrm>
            <a:off x="4189343" y="2015364"/>
            <a:ext cx="3813810" cy="3923665"/>
            <a:chOff x="2665343" y="2015363"/>
            <a:chExt cx="3813810" cy="3923665"/>
          </a:xfrm>
        </p:grpSpPr>
        <p:sp>
          <p:nvSpPr>
            <p:cNvPr id="5" name="object 5"/>
            <p:cNvSpPr/>
            <p:nvPr/>
          </p:nvSpPr>
          <p:spPr>
            <a:xfrm>
              <a:off x="2665343" y="2233422"/>
              <a:ext cx="3813810" cy="3705225"/>
            </a:xfrm>
            <a:custGeom>
              <a:avLst/>
              <a:gdLst/>
              <a:ahLst/>
              <a:cxnLst/>
              <a:rect l="l" t="t" r="r" b="b"/>
              <a:pathLst>
                <a:path w="3813810" h="3705225">
                  <a:moveTo>
                    <a:pt x="2538862" y="0"/>
                  </a:moveTo>
                  <a:lnTo>
                    <a:pt x="2464313" y="211962"/>
                  </a:lnTo>
                  <a:lnTo>
                    <a:pt x="2511236" y="229260"/>
                  </a:lnTo>
                  <a:lnTo>
                    <a:pt x="2557542" y="247907"/>
                  </a:lnTo>
                  <a:lnTo>
                    <a:pt x="2603204" y="267887"/>
                  </a:lnTo>
                  <a:lnTo>
                    <a:pt x="2648195" y="289180"/>
                  </a:lnTo>
                  <a:lnTo>
                    <a:pt x="2692488" y="311768"/>
                  </a:lnTo>
                  <a:lnTo>
                    <a:pt x="2736055" y="335632"/>
                  </a:lnTo>
                  <a:lnTo>
                    <a:pt x="2778872" y="360755"/>
                  </a:lnTo>
                  <a:lnTo>
                    <a:pt x="2820909" y="387118"/>
                  </a:lnTo>
                  <a:lnTo>
                    <a:pt x="2862141" y="414702"/>
                  </a:lnTo>
                  <a:lnTo>
                    <a:pt x="2902540" y="443489"/>
                  </a:lnTo>
                  <a:lnTo>
                    <a:pt x="2942079" y="473461"/>
                  </a:lnTo>
                  <a:lnTo>
                    <a:pt x="2980733" y="504599"/>
                  </a:lnTo>
                  <a:lnTo>
                    <a:pt x="3018473" y="536884"/>
                  </a:lnTo>
                  <a:lnTo>
                    <a:pt x="3055272" y="570299"/>
                  </a:lnTo>
                  <a:lnTo>
                    <a:pt x="3091105" y="604825"/>
                  </a:lnTo>
                  <a:lnTo>
                    <a:pt x="3125944" y="640443"/>
                  </a:lnTo>
                  <a:lnTo>
                    <a:pt x="3159761" y="677135"/>
                  </a:lnTo>
                  <a:lnTo>
                    <a:pt x="3192531" y="714882"/>
                  </a:lnTo>
                  <a:lnTo>
                    <a:pt x="3222870" y="751925"/>
                  </a:lnTo>
                  <a:lnTo>
                    <a:pt x="3251982" y="789567"/>
                  </a:lnTo>
                  <a:lnTo>
                    <a:pt x="3279869" y="827785"/>
                  </a:lnTo>
                  <a:lnTo>
                    <a:pt x="3306533" y="866554"/>
                  </a:lnTo>
                  <a:lnTo>
                    <a:pt x="3331977" y="905847"/>
                  </a:lnTo>
                  <a:lnTo>
                    <a:pt x="3356203" y="945642"/>
                  </a:lnTo>
                  <a:lnTo>
                    <a:pt x="3379212" y="985911"/>
                  </a:lnTo>
                  <a:lnTo>
                    <a:pt x="3401007" y="1026631"/>
                  </a:lnTo>
                  <a:lnTo>
                    <a:pt x="3421590" y="1067776"/>
                  </a:lnTo>
                  <a:lnTo>
                    <a:pt x="3440964" y="1109322"/>
                  </a:lnTo>
                  <a:lnTo>
                    <a:pt x="3459129" y="1151243"/>
                  </a:lnTo>
                  <a:lnTo>
                    <a:pt x="3476090" y="1193514"/>
                  </a:lnTo>
                  <a:lnTo>
                    <a:pt x="3491846" y="1236111"/>
                  </a:lnTo>
                  <a:lnTo>
                    <a:pt x="3506402" y="1279008"/>
                  </a:lnTo>
                  <a:lnTo>
                    <a:pt x="3519758" y="1322180"/>
                  </a:lnTo>
                  <a:lnTo>
                    <a:pt x="3531918" y="1365602"/>
                  </a:lnTo>
                  <a:lnTo>
                    <a:pt x="3542882" y="1409250"/>
                  </a:lnTo>
                  <a:lnTo>
                    <a:pt x="3552654" y="1453098"/>
                  </a:lnTo>
                  <a:lnTo>
                    <a:pt x="3561236" y="1497122"/>
                  </a:lnTo>
                  <a:lnTo>
                    <a:pt x="3568629" y="1541296"/>
                  </a:lnTo>
                  <a:lnTo>
                    <a:pt x="3574835" y="1585595"/>
                  </a:lnTo>
                  <a:lnTo>
                    <a:pt x="3579858" y="1629994"/>
                  </a:lnTo>
                  <a:lnTo>
                    <a:pt x="3583699" y="1674469"/>
                  </a:lnTo>
                  <a:lnTo>
                    <a:pt x="3586359" y="1718993"/>
                  </a:lnTo>
                  <a:lnTo>
                    <a:pt x="3587842" y="1763543"/>
                  </a:lnTo>
                  <a:lnTo>
                    <a:pt x="3588150" y="1808094"/>
                  </a:lnTo>
                  <a:lnTo>
                    <a:pt x="3587284" y="1852619"/>
                  </a:lnTo>
                  <a:lnTo>
                    <a:pt x="3585247" y="1897095"/>
                  </a:lnTo>
                  <a:lnTo>
                    <a:pt x="3582040" y="1941496"/>
                  </a:lnTo>
                  <a:lnTo>
                    <a:pt x="3577667" y="1985797"/>
                  </a:lnTo>
                  <a:lnTo>
                    <a:pt x="3572128" y="2029974"/>
                  </a:lnTo>
                  <a:lnTo>
                    <a:pt x="3565427" y="2074000"/>
                  </a:lnTo>
                  <a:lnTo>
                    <a:pt x="3557566" y="2117852"/>
                  </a:lnTo>
                  <a:lnTo>
                    <a:pt x="3548546" y="2161504"/>
                  </a:lnTo>
                  <a:lnTo>
                    <a:pt x="3538369" y="2204932"/>
                  </a:lnTo>
                  <a:lnTo>
                    <a:pt x="3527039" y="2248109"/>
                  </a:lnTo>
                  <a:lnTo>
                    <a:pt x="3514556" y="2291012"/>
                  </a:lnTo>
                  <a:lnTo>
                    <a:pt x="3500924" y="2333614"/>
                  </a:lnTo>
                  <a:lnTo>
                    <a:pt x="3486143" y="2375892"/>
                  </a:lnTo>
                  <a:lnTo>
                    <a:pt x="3470217" y="2417820"/>
                  </a:lnTo>
                  <a:lnTo>
                    <a:pt x="3453148" y="2459374"/>
                  </a:lnTo>
                  <a:lnTo>
                    <a:pt x="3434938" y="2500527"/>
                  </a:lnTo>
                  <a:lnTo>
                    <a:pt x="3415588" y="2541255"/>
                  </a:lnTo>
                  <a:lnTo>
                    <a:pt x="3395101" y="2581534"/>
                  </a:lnTo>
                  <a:lnTo>
                    <a:pt x="3373479" y="2621338"/>
                  </a:lnTo>
                  <a:lnTo>
                    <a:pt x="3350725" y="2660642"/>
                  </a:lnTo>
                  <a:lnTo>
                    <a:pt x="3326839" y="2699421"/>
                  </a:lnTo>
                  <a:lnTo>
                    <a:pt x="3301826" y="2737650"/>
                  </a:lnTo>
                  <a:lnTo>
                    <a:pt x="3275686" y="2775304"/>
                  </a:lnTo>
                  <a:lnTo>
                    <a:pt x="3248421" y="2812358"/>
                  </a:lnTo>
                  <a:lnTo>
                    <a:pt x="3220035" y="2848787"/>
                  </a:lnTo>
                  <a:lnTo>
                    <a:pt x="3190529" y="2884567"/>
                  </a:lnTo>
                  <a:lnTo>
                    <a:pt x="3159905" y="2919671"/>
                  </a:lnTo>
                  <a:lnTo>
                    <a:pt x="3128165" y="2954076"/>
                  </a:lnTo>
                  <a:lnTo>
                    <a:pt x="3095312" y="2987755"/>
                  </a:lnTo>
                  <a:lnTo>
                    <a:pt x="3061348" y="3020685"/>
                  </a:lnTo>
                  <a:lnTo>
                    <a:pt x="3026274" y="3052840"/>
                  </a:lnTo>
                  <a:lnTo>
                    <a:pt x="2990093" y="3084194"/>
                  </a:lnTo>
                  <a:lnTo>
                    <a:pt x="2953051" y="3114531"/>
                  </a:lnTo>
                  <a:lnTo>
                    <a:pt x="2915408" y="3143640"/>
                  </a:lnTo>
                  <a:lnTo>
                    <a:pt x="2877190" y="3171525"/>
                  </a:lnTo>
                  <a:lnTo>
                    <a:pt x="2838422" y="3198187"/>
                  </a:lnTo>
                  <a:lnTo>
                    <a:pt x="2799128" y="3223629"/>
                  </a:lnTo>
                  <a:lnTo>
                    <a:pt x="2759334" y="3247853"/>
                  </a:lnTo>
                  <a:lnTo>
                    <a:pt x="2719064" y="3270860"/>
                  </a:lnTo>
                  <a:lnTo>
                    <a:pt x="2678345" y="3292654"/>
                  </a:lnTo>
                  <a:lnTo>
                    <a:pt x="2637199" y="3313235"/>
                  </a:lnTo>
                  <a:lnTo>
                    <a:pt x="2595654" y="3332607"/>
                  </a:lnTo>
                  <a:lnTo>
                    <a:pt x="2553733" y="3350772"/>
                  </a:lnTo>
                  <a:lnTo>
                    <a:pt x="2511462" y="3367731"/>
                  </a:lnTo>
                  <a:lnTo>
                    <a:pt x="2468865" y="3383486"/>
                  </a:lnTo>
                  <a:lnTo>
                    <a:pt x="2425968" y="3398041"/>
                  </a:lnTo>
                  <a:lnTo>
                    <a:pt x="2382796" y="3411396"/>
                  </a:lnTo>
                  <a:lnTo>
                    <a:pt x="2339373" y="3423555"/>
                  </a:lnTo>
                  <a:lnTo>
                    <a:pt x="2295725" y="3434519"/>
                  </a:lnTo>
                  <a:lnTo>
                    <a:pt x="2251877" y="3444290"/>
                  </a:lnTo>
                  <a:lnTo>
                    <a:pt x="2207854" y="3452871"/>
                  </a:lnTo>
                  <a:lnTo>
                    <a:pt x="2163680" y="3460264"/>
                  </a:lnTo>
                  <a:lnTo>
                    <a:pt x="2119381" y="3466470"/>
                  </a:lnTo>
                  <a:lnTo>
                    <a:pt x="2074982" y="3471492"/>
                  </a:lnTo>
                  <a:lnTo>
                    <a:pt x="2030507" y="3475333"/>
                  </a:lnTo>
                  <a:lnTo>
                    <a:pt x="1985982" y="3477993"/>
                  </a:lnTo>
                  <a:lnTo>
                    <a:pt x="1941432" y="3479476"/>
                  </a:lnTo>
                  <a:lnTo>
                    <a:pt x="1896882" y="3479784"/>
                  </a:lnTo>
                  <a:lnTo>
                    <a:pt x="1852356" y="3478918"/>
                  </a:lnTo>
                  <a:lnTo>
                    <a:pt x="1807880" y="3476881"/>
                  </a:lnTo>
                  <a:lnTo>
                    <a:pt x="1763479" y="3473675"/>
                  </a:lnTo>
                  <a:lnTo>
                    <a:pt x="1719178" y="3469302"/>
                  </a:lnTo>
                  <a:lnTo>
                    <a:pt x="1675002" y="3463764"/>
                  </a:lnTo>
                  <a:lnTo>
                    <a:pt x="1630975" y="3457063"/>
                  </a:lnTo>
                  <a:lnTo>
                    <a:pt x="1587123" y="3449202"/>
                  </a:lnTo>
                  <a:lnTo>
                    <a:pt x="1543471" y="3440183"/>
                  </a:lnTo>
                  <a:lnTo>
                    <a:pt x="1500044" y="3430007"/>
                  </a:lnTo>
                  <a:lnTo>
                    <a:pt x="1456867" y="3418677"/>
                  </a:lnTo>
                  <a:lnTo>
                    <a:pt x="1413964" y="3406195"/>
                  </a:lnTo>
                  <a:lnTo>
                    <a:pt x="1371361" y="3392564"/>
                  </a:lnTo>
                  <a:lnTo>
                    <a:pt x="1329083" y="3377784"/>
                  </a:lnTo>
                  <a:lnTo>
                    <a:pt x="1287155" y="3361860"/>
                  </a:lnTo>
                  <a:lnTo>
                    <a:pt x="1245602" y="3344791"/>
                  </a:lnTo>
                  <a:lnTo>
                    <a:pt x="1204449" y="3326582"/>
                  </a:lnTo>
                  <a:lnTo>
                    <a:pt x="1163720" y="3307233"/>
                  </a:lnTo>
                  <a:lnTo>
                    <a:pt x="1123441" y="3286747"/>
                  </a:lnTo>
                  <a:lnTo>
                    <a:pt x="1083638" y="3265126"/>
                  </a:lnTo>
                  <a:lnTo>
                    <a:pt x="1044334" y="3242373"/>
                  </a:lnTo>
                  <a:lnTo>
                    <a:pt x="1005555" y="3218489"/>
                  </a:lnTo>
                  <a:lnTo>
                    <a:pt x="967326" y="3193476"/>
                  </a:lnTo>
                  <a:lnTo>
                    <a:pt x="929672" y="3167338"/>
                  </a:lnTo>
                  <a:lnTo>
                    <a:pt x="892617" y="3140075"/>
                  </a:lnTo>
                  <a:lnTo>
                    <a:pt x="856188" y="3111690"/>
                  </a:lnTo>
                  <a:lnTo>
                    <a:pt x="820409" y="3082185"/>
                  </a:lnTo>
                  <a:lnTo>
                    <a:pt x="785304" y="3051562"/>
                  </a:lnTo>
                  <a:lnTo>
                    <a:pt x="750900" y="3019823"/>
                  </a:lnTo>
                  <a:lnTo>
                    <a:pt x="717220" y="2986972"/>
                  </a:lnTo>
                  <a:lnTo>
                    <a:pt x="684290" y="2953008"/>
                  </a:lnTo>
                  <a:lnTo>
                    <a:pt x="652136" y="2917936"/>
                  </a:lnTo>
                  <a:lnTo>
                    <a:pt x="620781" y="2881757"/>
                  </a:lnTo>
                  <a:lnTo>
                    <a:pt x="590442" y="2844714"/>
                  </a:lnTo>
                  <a:lnTo>
                    <a:pt x="561330" y="2807072"/>
                  </a:lnTo>
                  <a:lnTo>
                    <a:pt x="533443" y="2768854"/>
                  </a:lnTo>
                  <a:lnTo>
                    <a:pt x="506779" y="2730085"/>
                  </a:lnTo>
                  <a:lnTo>
                    <a:pt x="481335" y="2690792"/>
                  </a:lnTo>
                  <a:lnTo>
                    <a:pt x="457110" y="2650997"/>
                  </a:lnTo>
                  <a:lnTo>
                    <a:pt x="434100" y="2610728"/>
                  </a:lnTo>
                  <a:lnTo>
                    <a:pt x="412305" y="2570008"/>
                  </a:lnTo>
                  <a:lnTo>
                    <a:pt x="391722" y="2528863"/>
                  </a:lnTo>
                  <a:lnTo>
                    <a:pt x="372349" y="2487317"/>
                  </a:lnTo>
                  <a:lnTo>
                    <a:pt x="354183" y="2445396"/>
                  </a:lnTo>
                  <a:lnTo>
                    <a:pt x="337223" y="2403125"/>
                  </a:lnTo>
                  <a:lnTo>
                    <a:pt x="321466" y="2360528"/>
                  </a:lnTo>
                  <a:lnTo>
                    <a:pt x="306910" y="2317631"/>
                  </a:lnTo>
                  <a:lnTo>
                    <a:pt x="293554" y="2274459"/>
                  </a:lnTo>
                  <a:lnTo>
                    <a:pt x="281394" y="2231037"/>
                  </a:lnTo>
                  <a:lnTo>
                    <a:pt x="270430" y="2187389"/>
                  </a:lnTo>
                  <a:lnTo>
                    <a:pt x="260658" y="2143541"/>
                  </a:lnTo>
                  <a:lnTo>
                    <a:pt x="252076" y="2099517"/>
                  </a:lnTo>
                  <a:lnTo>
                    <a:pt x="244683" y="2055343"/>
                  </a:lnTo>
                  <a:lnTo>
                    <a:pt x="238477" y="2011044"/>
                  </a:lnTo>
                  <a:lnTo>
                    <a:pt x="233454" y="1966645"/>
                  </a:lnTo>
                  <a:lnTo>
                    <a:pt x="229614" y="1922170"/>
                  </a:lnTo>
                  <a:lnTo>
                    <a:pt x="226953" y="1877646"/>
                  </a:lnTo>
                  <a:lnTo>
                    <a:pt x="225470" y="1833096"/>
                  </a:lnTo>
                  <a:lnTo>
                    <a:pt x="225162" y="1788545"/>
                  </a:lnTo>
                  <a:lnTo>
                    <a:pt x="226028" y="1744020"/>
                  </a:lnTo>
                  <a:lnTo>
                    <a:pt x="228066" y="1699544"/>
                  </a:lnTo>
                  <a:lnTo>
                    <a:pt x="231272" y="1655143"/>
                  </a:lnTo>
                  <a:lnTo>
                    <a:pt x="235646" y="1610842"/>
                  </a:lnTo>
                  <a:lnTo>
                    <a:pt x="241184" y="1566665"/>
                  </a:lnTo>
                  <a:lnTo>
                    <a:pt x="247885" y="1522639"/>
                  </a:lnTo>
                  <a:lnTo>
                    <a:pt x="255747" y="1478787"/>
                  </a:lnTo>
                  <a:lnTo>
                    <a:pt x="264767" y="1435135"/>
                  </a:lnTo>
                  <a:lnTo>
                    <a:pt x="274943" y="1391707"/>
                  </a:lnTo>
                  <a:lnTo>
                    <a:pt x="286274" y="1348530"/>
                  </a:lnTo>
                  <a:lnTo>
                    <a:pt x="298756" y="1305627"/>
                  </a:lnTo>
                  <a:lnTo>
                    <a:pt x="312389" y="1263025"/>
                  </a:lnTo>
                  <a:lnTo>
                    <a:pt x="327169" y="1220747"/>
                  </a:lnTo>
                  <a:lnTo>
                    <a:pt x="343095" y="1178819"/>
                  </a:lnTo>
                  <a:lnTo>
                    <a:pt x="360164" y="1137265"/>
                  </a:lnTo>
                  <a:lnTo>
                    <a:pt x="378375" y="1096112"/>
                  </a:lnTo>
                  <a:lnTo>
                    <a:pt x="397724" y="1055384"/>
                  </a:lnTo>
                  <a:lnTo>
                    <a:pt x="418211" y="1015105"/>
                  </a:lnTo>
                  <a:lnTo>
                    <a:pt x="439833" y="975301"/>
                  </a:lnTo>
                  <a:lnTo>
                    <a:pt x="462588" y="935997"/>
                  </a:lnTo>
                  <a:lnTo>
                    <a:pt x="486473" y="897218"/>
                  </a:lnTo>
                  <a:lnTo>
                    <a:pt x="511486" y="858989"/>
                  </a:lnTo>
                  <a:lnTo>
                    <a:pt x="537627" y="821335"/>
                  </a:lnTo>
                  <a:lnTo>
                    <a:pt x="564891" y="784281"/>
                  </a:lnTo>
                  <a:lnTo>
                    <a:pt x="593277" y="747852"/>
                  </a:lnTo>
                  <a:lnTo>
                    <a:pt x="622783" y="712072"/>
                  </a:lnTo>
                  <a:lnTo>
                    <a:pt x="653407" y="676968"/>
                  </a:lnTo>
                  <a:lnTo>
                    <a:pt x="685147" y="642563"/>
                  </a:lnTo>
                  <a:lnTo>
                    <a:pt x="718000" y="608884"/>
                  </a:lnTo>
                  <a:lnTo>
                    <a:pt x="751965" y="575954"/>
                  </a:lnTo>
                  <a:lnTo>
                    <a:pt x="787038" y="543799"/>
                  </a:lnTo>
                  <a:lnTo>
                    <a:pt x="823219" y="512444"/>
                  </a:lnTo>
                  <a:lnTo>
                    <a:pt x="891037" y="612013"/>
                  </a:lnTo>
                  <a:lnTo>
                    <a:pt x="897514" y="315213"/>
                  </a:lnTo>
                  <a:lnTo>
                    <a:pt x="628401" y="226060"/>
                  </a:lnTo>
                  <a:lnTo>
                    <a:pt x="696219" y="325754"/>
                  </a:lnTo>
                  <a:lnTo>
                    <a:pt x="658224" y="357811"/>
                  </a:lnTo>
                  <a:lnTo>
                    <a:pt x="621139" y="390794"/>
                  </a:lnTo>
                  <a:lnTo>
                    <a:pt x="584977" y="424683"/>
                  </a:lnTo>
                  <a:lnTo>
                    <a:pt x="549753" y="459457"/>
                  </a:lnTo>
                  <a:lnTo>
                    <a:pt x="515482" y="495096"/>
                  </a:lnTo>
                  <a:lnTo>
                    <a:pt x="482177" y="531578"/>
                  </a:lnTo>
                  <a:lnTo>
                    <a:pt x="449853" y="568884"/>
                  </a:lnTo>
                  <a:lnTo>
                    <a:pt x="418525" y="606993"/>
                  </a:lnTo>
                  <a:lnTo>
                    <a:pt x="388206" y="645884"/>
                  </a:lnTo>
                  <a:lnTo>
                    <a:pt x="358910" y="685538"/>
                  </a:lnTo>
                  <a:lnTo>
                    <a:pt x="330654" y="725932"/>
                  </a:lnTo>
                  <a:lnTo>
                    <a:pt x="303449" y="767047"/>
                  </a:lnTo>
                  <a:lnTo>
                    <a:pt x="277312" y="808861"/>
                  </a:lnTo>
                  <a:lnTo>
                    <a:pt x="252255" y="851356"/>
                  </a:lnTo>
                  <a:lnTo>
                    <a:pt x="228294" y="894509"/>
                  </a:lnTo>
                  <a:lnTo>
                    <a:pt x="205443" y="938301"/>
                  </a:lnTo>
                  <a:lnTo>
                    <a:pt x="183716" y="982710"/>
                  </a:lnTo>
                  <a:lnTo>
                    <a:pt x="163128" y="1027716"/>
                  </a:lnTo>
                  <a:lnTo>
                    <a:pt x="143692" y="1073300"/>
                  </a:lnTo>
                  <a:lnTo>
                    <a:pt x="125423" y="1119439"/>
                  </a:lnTo>
                  <a:lnTo>
                    <a:pt x="108336" y="1166114"/>
                  </a:lnTo>
                  <a:lnTo>
                    <a:pt x="92840" y="1212021"/>
                  </a:lnTo>
                  <a:lnTo>
                    <a:pt x="78572" y="1258045"/>
                  </a:lnTo>
                  <a:lnTo>
                    <a:pt x="65524" y="1304167"/>
                  </a:lnTo>
                  <a:lnTo>
                    <a:pt x="53687" y="1350369"/>
                  </a:lnTo>
                  <a:lnTo>
                    <a:pt x="43053" y="1396633"/>
                  </a:lnTo>
                  <a:lnTo>
                    <a:pt x="33611" y="1442941"/>
                  </a:lnTo>
                  <a:lnTo>
                    <a:pt x="25355" y="1489274"/>
                  </a:lnTo>
                  <a:lnTo>
                    <a:pt x="18275" y="1535615"/>
                  </a:lnTo>
                  <a:lnTo>
                    <a:pt x="12362" y="1581944"/>
                  </a:lnTo>
                  <a:lnTo>
                    <a:pt x="7607" y="1628244"/>
                  </a:lnTo>
                  <a:lnTo>
                    <a:pt x="4002" y="1674497"/>
                  </a:lnTo>
                  <a:lnTo>
                    <a:pt x="1539" y="1720684"/>
                  </a:lnTo>
                  <a:lnTo>
                    <a:pt x="207" y="1766787"/>
                  </a:lnTo>
                  <a:lnTo>
                    <a:pt x="0" y="1812788"/>
                  </a:lnTo>
                  <a:lnTo>
                    <a:pt x="907" y="1858669"/>
                  </a:lnTo>
                  <a:lnTo>
                    <a:pt x="2920" y="1904411"/>
                  </a:lnTo>
                  <a:lnTo>
                    <a:pt x="6030" y="1949997"/>
                  </a:lnTo>
                  <a:lnTo>
                    <a:pt x="10229" y="1995407"/>
                  </a:lnTo>
                  <a:lnTo>
                    <a:pt x="15508" y="2040624"/>
                  </a:lnTo>
                  <a:lnTo>
                    <a:pt x="21858" y="2085630"/>
                  </a:lnTo>
                  <a:lnTo>
                    <a:pt x="29271" y="2130406"/>
                  </a:lnTo>
                  <a:lnTo>
                    <a:pt x="37737" y="2174935"/>
                  </a:lnTo>
                  <a:lnTo>
                    <a:pt x="47248" y="2219197"/>
                  </a:lnTo>
                  <a:lnTo>
                    <a:pt x="57795" y="2263175"/>
                  </a:lnTo>
                  <a:lnTo>
                    <a:pt x="69370" y="2306850"/>
                  </a:lnTo>
                  <a:lnTo>
                    <a:pt x="81963" y="2350205"/>
                  </a:lnTo>
                  <a:lnTo>
                    <a:pt x="95566" y="2393221"/>
                  </a:lnTo>
                  <a:lnTo>
                    <a:pt x="110170" y="2435880"/>
                  </a:lnTo>
                  <a:lnTo>
                    <a:pt x="125767" y="2478163"/>
                  </a:lnTo>
                  <a:lnTo>
                    <a:pt x="142347" y="2520053"/>
                  </a:lnTo>
                  <a:lnTo>
                    <a:pt x="159903" y="2561530"/>
                  </a:lnTo>
                  <a:lnTo>
                    <a:pt x="178424" y="2602578"/>
                  </a:lnTo>
                  <a:lnTo>
                    <a:pt x="197903" y="2643178"/>
                  </a:lnTo>
                  <a:lnTo>
                    <a:pt x="218331" y="2683311"/>
                  </a:lnTo>
                  <a:lnTo>
                    <a:pt x="239698" y="2722960"/>
                  </a:lnTo>
                  <a:lnTo>
                    <a:pt x="261997" y="2762105"/>
                  </a:lnTo>
                  <a:lnTo>
                    <a:pt x="285219" y="2800730"/>
                  </a:lnTo>
                  <a:lnTo>
                    <a:pt x="309354" y="2838815"/>
                  </a:lnTo>
                  <a:lnTo>
                    <a:pt x="334394" y="2876342"/>
                  </a:lnTo>
                  <a:lnTo>
                    <a:pt x="360330" y="2913294"/>
                  </a:lnTo>
                  <a:lnTo>
                    <a:pt x="387154" y="2949652"/>
                  </a:lnTo>
                  <a:lnTo>
                    <a:pt x="414857" y="2985398"/>
                  </a:lnTo>
                  <a:lnTo>
                    <a:pt x="443430" y="3020513"/>
                  </a:lnTo>
                  <a:lnTo>
                    <a:pt x="472864" y="3054979"/>
                  </a:lnTo>
                  <a:lnTo>
                    <a:pt x="503150" y="3088779"/>
                  </a:lnTo>
                  <a:lnTo>
                    <a:pt x="534281" y="3121894"/>
                  </a:lnTo>
                  <a:lnTo>
                    <a:pt x="566246" y="3154305"/>
                  </a:lnTo>
                  <a:lnTo>
                    <a:pt x="599038" y="3185995"/>
                  </a:lnTo>
                  <a:lnTo>
                    <a:pt x="632647" y="3216945"/>
                  </a:lnTo>
                  <a:lnTo>
                    <a:pt x="667065" y="3247137"/>
                  </a:lnTo>
                  <a:lnTo>
                    <a:pt x="702283" y="3276553"/>
                  </a:lnTo>
                  <a:lnTo>
                    <a:pt x="738293" y="3305175"/>
                  </a:lnTo>
                  <a:lnTo>
                    <a:pt x="775085" y="3332984"/>
                  </a:lnTo>
                  <a:lnTo>
                    <a:pt x="812651" y="3359962"/>
                  </a:lnTo>
                  <a:lnTo>
                    <a:pt x="850982" y="3386091"/>
                  </a:lnTo>
                  <a:lnTo>
                    <a:pt x="890069" y="3411353"/>
                  </a:lnTo>
                  <a:lnTo>
                    <a:pt x="929904" y="3435729"/>
                  </a:lnTo>
                  <a:lnTo>
                    <a:pt x="970478" y="3459202"/>
                  </a:lnTo>
                  <a:lnTo>
                    <a:pt x="1011782" y="3481753"/>
                  </a:lnTo>
                  <a:lnTo>
                    <a:pt x="1053808" y="3503364"/>
                  </a:lnTo>
                  <a:lnTo>
                    <a:pt x="1096546" y="3524016"/>
                  </a:lnTo>
                  <a:lnTo>
                    <a:pt x="1139988" y="3543692"/>
                  </a:lnTo>
                  <a:lnTo>
                    <a:pt x="1184125" y="3562373"/>
                  </a:lnTo>
                  <a:lnTo>
                    <a:pt x="1228949" y="3580041"/>
                  </a:lnTo>
                  <a:lnTo>
                    <a:pt x="1274450" y="3596678"/>
                  </a:lnTo>
                  <a:lnTo>
                    <a:pt x="1320357" y="3612175"/>
                  </a:lnTo>
                  <a:lnTo>
                    <a:pt x="1366381" y="3626444"/>
                  </a:lnTo>
                  <a:lnTo>
                    <a:pt x="1412504" y="3639493"/>
                  </a:lnTo>
                  <a:lnTo>
                    <a:pt x="1458706" y="3651331"/>
                  </a:lnTo>
                  <a:lnTo>
                    <a:pt x="1504970" y="3661966"/>
                  </a:lnTo>
                  <a:lnTo>
                    <a:pt x="1551278" y="3671408"/>
                  </a:lnTo>
                  <a:lnTo>
                    <a:pt x="1597611" y="3679665"/>
                  </a:lnTo>
                  <a:lnTo>
                    <a:pt x="1643951" y="3686746"/>
                  </a:lnTo>
                  <a:lnTo>
                    <a:pt x="1690281" y="3692660"/>
                  </a:lnTo>
                  <a:lnTo>
                    <a:pt x="1736581" y="3697415"/>
                  </a:lnTo>
                  <a:lnTo>
                    <a:pt x="1782833" y="3701020"/>
                  </a:lnTo>
                  <a:lnTo>
                    <a:pt x="1829020" y="3703484"/>
                  </a:lnTo>
                  <a:lnTo>
                    <a:pt x="1875124" y="3704816"/>
                  </a:lnTo>
                  <a:lnTo>
                    <a:pt x="1921124" y="3705024"/>
                  </a:lnTo>
                  <a:lnTo>
                    <a:pt x="1967005" y="3704117"/>
                  </a:lnTo>
                  <a:lnTo>
                    <a:pt x="2012747" y="3702104"/>
                  </a:lnTo>
                  <a:lnTo>
                    <a:pt x="2058332" y="3698994"/>
                  </a:lnTo>
                  <a:lnTo>
                    <a:pt x="2103743" y="3694795"/>
                  </a:lnTo>
                  <a:lnTo>
                    <a:pt x="2148960" y="3689516"/>
                  </a:lnTo>
                  <a:lnTo>
                    <a:pt x="2193965" y="3683165"/>
                  </a:lnTo>
                  <a:lnTo>
                    <a:pt x="2238741" y="3675753"/>
                  </a:lnTo>
                  <a:lnTo>
                    <a:pt x="2283270" y="3667287"/>
                  </a:lnTo>
                  <a:lnTo>
                    <a:pt x="2327532" y="3657775"/>
                  </a:lnTo>
                  <a:lnTo>
                    <a:pt x="2371509" y="3647228"/>
                  </a:lnTo>
                  <a:lnTo>
                    <a:pt x="2415185" y="3635653"/>
                  </a:lnTo>
                  <a:lnTo>
                    <a:pt x="2458539" y="3623059"/>
                  </a:lnTo>
                  <a:lnTo>
                    <a:pt x="2501555" y="3609456"/>
                  </a:lnTo>
                  <a:lnTo>
                    <a:pt x="2544213" y="3594851"/>
                  </a:lnTo>
                  <a:lnTo>
                    <a:pt x="2586496" y="3579254"/>
                  </a:lnTo>
                  <a:lnTo>
                    <a:pt x="2628385" y="3562673"/>
                  </a:lnTo>
                  <a:lnTo>
                    <a:pt x="2669863" y="3545117"/>
                  </a:lnTo>
                  <a:lnTo>
                    <a:pt x="2710910" y="3526595"/>
                  </a:lnTo>
                  <a:lnTo>
                    <a:pt x="2751510" y="3507115"/>
                  </a:lnTo>
                  <a:lnTo>
                    <a:pt x="2791642" y="3486686"/>
                  </a:lnTo>
                  <a:lnTo>
                    <a:pt x="2831290" y="3465318"/>
                  </a:lnTo>
                  <a:lnTo>
                    <a:pt x="2870435" y="3443018"/>
                  </a:lnTo>
                  <a:lnTo>
                    <a:pt x="2909059" y="3419796"/>
                  </a:lnTo>
                  <a:lnTo>
                    <a:pt x="2947144" y="3395660"/>
                  </a:lnTo>
                  <a:lnTo>
                    <a:pt x="2984671" y="3370619"/>
                  </a:lnTo>
                  <a:lnTo>
                    <a:pt x="3021622" y="3344681"/>
                  </a:lnTo>
                  <a:lnTo>
                    <a:pt x="3057979" y="3317856"/>
                  </a:lnTo>
                  <a:lnTo>
                    <a:pt x="3093724" y="3290153"/>
                  </a:lnTo>
                  <a:lnTo>
                    <a:pt x="3128838" y="3261579"/>
                  </a:lnTo>
                  <a:lnTo>
                    <a:pt x="3163304" y="3232144"/>
                  </a:lnTo>
                  <a:lnTo>
                    <a:pt x="3197103" y="3201856"/>
                  </a:lnTo>
                  <a:lnTo>
                    <a:pt x="3230217" y="3170724"/>
                  </a:lnTo>
                  <a:lnTo>
                    <a:pt x="3262627" y="3138758"/>
                  </a:lnTo>
                  <a:lnTo>
                    <a:pt x="3294316" y="3105965"/>
                  </a:lnTo>
                  <a:lnTo>
                    <a:pt x="3325265" y="3072354"/>
                  </a:lnTo>
                  <a:lnTo>
                    <a:pt x="3355456" y="3037934"/>
                  </a:lnTo>
                  <a:lnTo>
                    <a:pt x="3384871" y="3002715"/>
                  </a:lnTo>
                  <a:lnTo>
                    <a:pt x="3413492" y="2966704"/>
                  </a:lnTo>
                  <a:lnTo>
                    <a:pt x="3441300" y="2929910"/>
                  </a:lnTo>
                  <a:lnTo>
                    <a:pt x="3468277" y="2892343"/>
                  </a:lnTo>
                  <a:lnTo>
                    <a:pt x="3494405" y="2854010"/>
                  </a:lnTo>
                  <a:lnTo>
                    <a:pt x="3519665" y="2814921"/>
                  </a:lnTo>
                  <a:lnTo>
                    <a:pt x="3544040" y="2775085"/>
                  </a:lnTo>
                  <a:lnTo>
                    <a:pt x="3567512" y="2734509"/>
                  </a:lnTo>
                  <a:lnTo>
                    <a:pt x="3590061" y="2693203"/>
                  </a:lnTo>
                  <a:lnTo>
                    <a:pt x="3611670" y="2651176"/>
                  </a:lnTo>
                  <a:lnTo>
                    <a:pt x="3632321" y="2608437"/>
                  </a:lnTo>
                  <a:lnTo>
                    <a:pt x="3651995" y="2564993"/>
                  </a:lnTo>
                  <a:lnTo>
                    <a:pt x="3670675" y="2520854"/>
                  </a:lnTo>
                  <a:lnTo>
                    <a:pt x="3688341" y="2476029"/>
                  </a:lnTo>
                  <a:lnTo>
                    <a:pt x="3704976" y="2430526"/>
                  </a:lnTo>
                  <a:lnTo>
                    <a:pt x="3720472" y="2384618"/>
                  </a:lnTo>
                  <a:lnTo>
                    <a:pt x="3734740" y="2338594"/>
                  </a:lnTo>
                  <a:lnTo>
                    <a:pt x="3747788" y="2292472"/>
                  </a:lnTo>
                  <a:lnTo>
                    <a:pt x="3759625" y="2246270"/>
                  </a:lnTo>
                  <a:lnTo>
                    <a:pt x="3770260" y="2200006"/>
                  </a:lnTo>
                  <a:lnTo>
                    <a:pt x="3779701" y="2153698"/>
                  </a:lnTo>
                  <a:lnTo>
                    <a:pt x="3787957" y="2107365"/>
                  </a:lnTo>
                  <a:lnTo>
                    <a:pt x="3795038" y="2061024"/>
                  </a:lnTo>
                  <a:lnTo>
                    <a:pt x="3800951" y="2014695"/>
                  </a:lnTo>
                  <a:lnTo>
                    <a:pt x="3805705" y="1968395"/>
                  </a:lnTo>
                  <a:lnTo>
                    <a:pt x="3809310" y="1922142"/>
                  </a:lnTo>
                  <a:lnTo>
                    <a:pt x="3811774" y="1875955"/>
                  </a:lnTo>
                  <a:lnTo>
                    <a:pt x="3813105" y="1829852"/>
                  </a:lnTo>
                  <a:lnTo>
                    <a:pt x="3813313" y="1783851"/>
                  </a:lnTo>
                  <a:lnTo>
                    <a:pt x="3812406" y="1737971"/>
                  </a:lnTo>
                  <a:lnTo>
                    <a:pt x="3810392" y="1692228"/>
                  </a:lnTo>
                  <a:lnTo>
                    <a:pt x="3807282" y="1646643"/>
                  </a:lnTo>
                  <a:lnTo>
                    <a:pt x="3803083" y="1601233"/>
                  </a:lnTo>
                  <a:lnTo>
                    <a:pt x="3797804" y="1556016"/>
                  </a:lnTo>
                  <a:lnTo>
                    <a:pt x="3791454" y="1511010"/>
                  </a:lnTo>
                  <a:lnTo>
                    <a:pt x="3784041" y="1466234"/>
                  </a:lnTo>
                  <a:lnTo>
                    <a:pt x="3775575" y="1421706"/>
                  </a:lnTo>
                  <a:lnTo>
                    <a:pt x="3766064" y="1377444"/>
                  </a:lnTo>
                  <a:lnTo>
                    <a:pt x="3755517" y="1333466"/>
                  </a:lnTo>
                  <a:lnTo>
                    <a:pt x="3743943" y="1289791"/>
                  </a:lnTo>
                  <a:lnTo>
                    <a:pt x="3731349" y="1246436"/>
                  </a:lnTo>
                  <a:lnTo>
                    <a:pt x="3717746" y="1203421"/>
                  </a:lnTo>
                  <a:lnTo>
                    <a:pt x="3703142" y="1160763"/>
                  </a:lnTo>
                  <a:lnTo>
                    <a:pt x="3687545" y="1118480"/>
                  </a:lnTo>
                  <a:lnTo>
                    <a:pt x="3670965" y="1076590"/>
                  </a:lnTo>
                  <a:lnTo>
                    <a:pt x="3653410" y="1035113"/>
                  </a:lnTo>
                  <a:lnTo>
                    <a:pt x="3634888" y="994065"/>
                  </a:lnTo>
                  <a:lnTo>
                    <a:pt x="3615409" y="953466"/>
                  </a:lnTo>
                  <a:lnTo>
                    <a:pt x="3594981" y="913333"/>
                  </a:lnTo>
                  <a:lnTo>
                    <a:pt x="3573614" y="873685"/>
                  </a:lnTo>
                  <a:lnTo>
                    <a:pt x="3551315" y="834540"/>
                  </a:lnTo>
                  <a:lnTo>
                    <a:pt x="3528093" y="795916"/>
                  </a:lnTo>
                  <a:lnTo>
                    <a:pt x="3503958" y="757832"/>
                  </a:lnTo>
                  <a:lnTo>
                    <a:pt x="3478918" y="720305"/>
                  </a:lnTo>
                  <a:lnTo>
                    <a:pt x="3452982" y="683354"/>
                  </a:lnTo>
                  <a:lnTo>
                    <a:pt x="3426158" y="646997"/>
                  </a:lnTo>
                  <a:lnTo>
                    <a:pt x="3398455" y="611252"/>
                  </a:lnTo>
                  <a:lnTo>
                    <a:pt x="3369882" y="576137"/>
                  </a:lnTo>
                  <a:lnTo>
                    <a:pt x="3340448" y="541671"/>
                  </a:lnTo>
                  <a:lnTo>
                    <a:pt x="3310162" y="507873"/>
                  </a:lnTo>
                  <a:lnTo>
                    <a:pt x="3279032" y="474759"/>
                  </a:lnTo>
                  <a:lnTo>
                    <a:pt x="3247066" y="442348"/>
                  </a:lnTo>
                  <a:lnTo>
                    <a:pt x="3214275" y="410659"/>
                  </a:lnTo>
                  <a:lnTo>
                    <a:pt x="3180665" y="379710"/>
                  </a:lnTo>
                  <a:lnTo>
                    <a:pt x="3146247" y="349519"/>
                  </a:lnTo>
                  <a:lnTo>
                    <a:pt x="3111029" y="320104"/>
                  </a:lnTo>
                  <a:lnTo>
                    <a:pt x="3075020" y="291484"/>
                  </a:lnTo>
                  <a:lnTo>
                    <a:pt x="3038227" y="263676"/>
                  </a:lnTo>
                  <a:lnTo>
                    <a:pt x="3000661" y="236699"/>
                  </a:lnTo>
                  <a:lnTo>
                    <a:pt x="2962330" y="210571"/>
                  </a:lnTo>
                  <a:lnTo>
                    <a:pt x="2923243" y="185310"/>
                  </a:lnTo>
                  <a:lnTo>
                    <a:pt x="2883408" y="160935"/>
                  </a:lnTo>
                  <a:lnTo>
                    <a:pt x="2842834" y="137464"/>
                  </a:lnTo>
                  <a:lnTo>
                    <a:pt x="2801530" y="114915"/>
                  </a:lnTo>
                  <a:lnTo>
                    <a:pt x="2759504" y="93305"/>
                  </a:lnTo>
                  <a:lnTo>
                    <a:pt x="2716766" y="72655"/>
                  </a:lnTo>
                  <a:lnTo>
                    <a:pt x="2673324" y="52980"/>
                  </a:lnTo>
                  <a:lnTo>
                    <a:pt x="2629187" y="34301"/>
                  </a:lnTo>
                  <a:lnTo>
                    <a:pt x="2584363" y="16635"/>
                  </a:lnTo>
                  <a:lnTo>
                    <a:pt x="2538862" y="0"/>
                  </a:lnTo>
                  <a:close/>
                </a:path>
              </a:pathLst>
            </a:custGeom>
            <a:solidFill>
              <a:srgbClr val="CD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8804" y="2028063"/>
              <a:ext cx="1866900" cy="933450"/>
            </a:xfrm>
            <a:custGeom>
              <a:avLst/>
              <a:gdLst/>
              <a:ahLst/>
              <a:cxnLst/>
              <a:rect l="l" t="t" r="r" b="b"/>
              <a:pathLst>
                <a:path w="1866900" h="933450">
                  <a:moveTo>
                    <a:pt x="1710817" y="0"/>
                  </a:moveTo>
                  <a:lnTo>
                    <a:pt x="155575" y="0"/>
                  </a:lnTo>
                  <a:lnTo>
                    <a:pt x="106428" y="7925"/>
                  </a:lnTo>
                  <a:lnTo>
                    <a:pt x="63724" y="30000"/>
                  </a:lnTo>
                  <a:lnTo>
                    <a:pt x="30037" y="63669"/>
                  </a:lnTo>
                  <a:lnTo>
                    <a:pt x="7938" y="106379"/>
                  </a:lnTo>
                  <a:lnTo>
                    <a:pt x="0" y="155575"/>
                  </a:lnTo>
                  <a:lnTo>
                    <a:pt x="0" y="777621"/>
                  </a:lnTo>
                  <a:lnTo>
                    <a:pt x="7938" y="826767"/>
                  </a:lnTo>
                  <a:lnTo>
                    <a:pt x="30037" y="869471"/>
                  </a:lnTo>
                  <a:lnTo>
                    <a:pt x="63724" y="903158"/>
                  </a:lnTo>
                  <a:lnTo>
                    <a:pt x="106428" y="925257"/>
                  </a:lnTo>
                  <a:lnTo>
                    <a:pt x="155575" y="933196"/>
                  </a:lnTo>
                  <a:lnTo>
                    <a:pt x="1710817" y="933196"/>
                  </a:lnTo>
                  <a:lnTo>
                    <a:pt x="1759963" y="925257"/>
                  </a:lnTo>
                  <a:lnTo>
                    <a:pt x="1802667" y="903158"/>
                  </a:lnTo>
                  <a:lnTo>
                    <a:pt x="1836354" y="869471"/>
                  </a:lnTo>
                  <a:lnTo>
                    <a:pt x="1858453" y="826767"/>
                  </a:lnTo>
                  <a:lnTo>
                    <a:pt x="1866392" y="777621"/>
                  </a:lnTo>
                  <a:lnTo>
                    <a:pt x="1866392" y="155575"/>
                  </a:lnTo>
                  <a:lnTo>
                    <a:pt x="1858453" y="106379"/>
                  </a:lnTo>
                  <a:lnTo>
                    <a:pt x="1836354" y="63669"/>
                  </a:lnTo>
                  <a:lnTo>
                    <a:pt x="1802667" y="30000"/>
                  </a:lnTo>
                  <a:lnTo>
                    <a:pt x="1759963" y="7925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00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38804" y="2028063"/>
              <a:ext cx="1866900" cy="933450"/>
            </a:xfrm>
            <a:custGeom>
              <a:avLst/>
              <a:gdLst/>
              <a:ahLst/>
              <a:cxnLst/>
              <a:rect l="l" t="t" r="r" b="b"/>
              <a:pathLst>
                <a:path w="1866900" h="933450">
                  <a:moveTo>
                    <a:pt x="0" y="155575"/>
                  </a:moveTo>
                  <a:lnTo>
                    <a:pt x="7938" y="106379"/>
                  </a:lnTo>
                  <a:lnTo>
                    <a:pt x="30037" y="63669"/>
                  </a:lnTo>
                  <a:lnTo>
                    <a:pt x="63724" y="30000"/>
                  </a:lnTo>
                  <a:lnTo>
                    <a:pt x="106428" y="7925"/>
                  </a:lnTo>
                  <a:lnTo>
                    <a:pt x="155575" y="0"/>
                  </a:lnTo>
                  <a:lnTo>
                    <a:pt x="1710817" y="0"/>
                  </a:lnTo>
                  <a:lnTo>
                    <a:pt x="1759963" y="7925"/>
                  </a:lnTo>
                  <a:lnTo>
                    <a:pt x="1802667" y="30000"/>
                  </a:lnTo>
                  <a:lnTo>
                    <a:pt x="1836354" y="63669"/>
                  </a:lnTo>
                  <a:lnTo>
                    <a:pt x="1858453" y="106379"/>
                  </a:lnTo>
                  <a:lnTo>
                    <a:pt x="1866392" y="155575"/>
                  </a:lnTo>
                  <a:lnTo>
                    <a:pt x="1866392" y="777621"/>
                  </a:lnTo>
                  <a:lnTo>
                    <a:pt x="1858453" y="826767"/>
                  </a:lnTo>
                  <a:lnTo>
                    <a:pt x="1836354" y="869471"/>
                  </a:lnTo>
                  <a:lnTo>
                    <a:pt x="1802667" y="903158"/>
                  </a:lnTo>
                  <a:lnTo>
                    <a:pt x="1759963" y="925257"/>
                  </a:lnTo>
                  <a:lnTo>
                    <a:pt x="1710817" y="933196"/>
                  </a:lnTo>
                  <a:lnTo>
                    <a:pt x="155575" y="933196"/>
                  </a:lnTo>
                  <a:lnTo>
                    <a:pt x="106428" y="925257"/>
                  </a:lnTo>
                  <a:lnTo>
                    <a:pt x="63724" y="903158"/>
                  </a:lnTo>
                  <a:lnTo>
                    <a:pt x="30037" y="869471"/>
                  </a:lnTo>
                  <a:lnTo>
                    <a:pt x="7938" y="826767"/>
                  </a:lnTo>
                  <a:lnTo>
                    <a:pt x="0" y="777621"/>
                  </a:lnTo>
                  <a:lnTo>
                    <a:pt x="0" y="1555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69179" y="2220849"/>
            <a:ext cx="1466215" cy="50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95"/>
              </a:lnSpc>
              <a:spcBef>
                <a:spcPts val="105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FSA</a:t>
            </a:r>
            <a:endParaRPr sz="1700">
              <a:latin typeface="Arial"/>
              <a:cs typeface="Arial"/>
            </a:endParaRPr>
          </a:p>
          <a:p>
            <a:pPr marR="3175" algn="ctr">
              <a:lnSpc>
                <a:spcPts val="1895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17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94500" y="3210051"/>
            <a:ext cx="1892300" cy="958850"/>
            <a:chOff x="5270500" y="3210051"/>
            <a:chExt cx="1892300" cy="958850"/>
          </a:xfrm>
        </p:grpSpPr>
        <p:sp>
          <p:nvSpPr>
            <p:cNvPr id="10" name="object 10"/>
            <p:cNvSpPr/>
            <p:nvPr/>
          </p:nvSpPr>
          <p:spPr>
            <a:xfrm>
              <a:off x="5283200" y="3222751"/>
              <a:ext cx="1866900" cy="933450"/>
            </a:xfrm>
            <a:custGeom>
              <a:avLst/>
              <a:gdLst/>
              <a:ahLst/>
              <a:cxnLst/>
              <a:rect l="l" t="t" r="r" b="b"/>
              <a:pathLst>
                <a:path w="1866900" h="933450">
                  <a:moveTo>
                    <a:pt x="1710817" y="0"/>
                  </a:moveTo>
                  <a:lnTo>
                    <a:pt x="155575" y="0"/>
                  </a:lnTo>
                  <a:lnTo>
                    <a:pt x="106428" y="7938"/>
                  </a:lnTo>
                  <a:lnTo>
                    <a:pt x="63724" y="30037"/>
                  </a:lnTo>
                  <a:lnTo>
                    <a:pt x="30037" y="63724"/>
                  </a:lnTo>
                  <a:lnTo>
                    <a:pt x="7938" y="106428"/>
                  </a:lnTo>
                  <a:lnTo>
                    <a:pt x="0" y="155575"/>
                  </a:lnTo>
                  <a:lnTo>
                    <a:pt x="0" y="777621"/>
                  </a:lnTo>
                  <a:lnTo>
                    <a:pt x="7938" y="826816"/>
                  </a:lnTo>
                  <a:lnTo>
                    <a:pt x="30037" y="869526"/>
                  </a:lnTo>
                  <a:lnTo>
                    <a:pt x="63724" y="903195"/>
                  </a:lnTo>
                  <a:lnTo>
                    <a:pt x="106428" y="925270"/>
                  </a:lnTo>
                  <a:lnTo>
                    <a:pt x="155575" y="933196"/>
                  </a:lnTo>
                  <a:lnTo>
                    <a:pt x="1710817" y="933196"/>
                  </a:lnTo>
                  <a:lnTo>
                    <a:pt x="1759963" y="925270"/>
                  </a:lnTo>
                  <a:lnTo>
                    <a:pt x="1802667" y="903195"/>
                  </a:lnTo>
                  <a:lnTo>
                    <a:pt x="1836354" y="869526"/>
                  </a:lnTo>
                  <a:lnTo>
                    <a:pt x="1858453" y="826816"/>
                  </a:lnTo>
                  <a:lnTo>
                    <a:pt x="1866392" y="777621"/>
                  </a:lnTo>
                  <a:lnTo>
                    <a:pt x="1866392" y="155575"/>
                  </a:lnTo>
                  <a:lnTo>
                    <a:pt x="1858453" y="106428"/>
                  </a:lnTo>
                  <a:lnTo>
                    <a:pt x="1836354" y="63724"/>
                  </a:lnTo>
                  <a:lnTo>
                    <a:pt x="1802667" y="30037"/>
                  </a:lnTo>
                  <a:lnTo>
                    <a:pt x="1759963" y="7938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3200" y="3222751"/>
              <a:ext cx="1866900" cy="933450"/>
            </a:xfrm>
            <a:custGeom>
              <a:avLst/>
              <a:gdLst/>
              <a:ahLst/>
              <a:cxnLst/>
              <a:rect l="l" t="t" r="r" b="b"/>
              <a:pathLst>
                <a:path w="1866900" h="933450">
                  <a:moveTo>
                    <a:pt x="0" y="155575"/>
                  </a:moveTo>
                  <a:lnTo>
                    <a:pt x="7938" y="106428"/>
                  </a:lnTo>
                  <a:lnTo>
                    <a:pt x="30037" y="63724"/>
                  </a:lnTo>
                  <a:lnTo>
                    <a:pt x="63724" y="30037"/>
                  </a:lnTo>
                  <a:lnTo>
                    <a:pt x="106428" y="7938"/>
                  </a:lnTo>
                  <a:lnTo>
                    <a:pt x="155575" y="0"/>
                  </a:lnTo>
                  <a:lnTo>
                    <a:pt x="1710817" y="0"/>
                  </a:lnTo>
                  <a:lnTo>
                    <a:pt x="1759963" y="7938"/>
                  </a:lnTo>
                  <a:lnTo>
                    <a:pt x="1802667" y="30037"/>
                  </a:lnTo>
                  <a:lnTo>
                    <a:pt x="1836354" y="63724"/>
                  </a:lnTo>
                  <a:lnTo>
                    <a:pt x="1858453" y="106428"/>
                  </a:lnTo>
                  <a:lnTo>
                    <a:pt x="1866392" y="155575"/>
                  </a:lnTo>
                  <a:lnTo>
                    <a:pt x="1866392" y="777621"/>
                  </a:lnTo>
                  <a:lnTo>
                    <a:pt x="1858453" y="826816"/>
                  </a:lnTo>
                  <a:lnTo>
                    <a:pt x="1836354" y="869526"/>
                  </a:lnTo>
                  <a:lnTo>
                    <a:pt x="1802667" y="903195"/>
                  </a:lnTo>
                  <a:lnTo>
                    <a:pt x="1759963" y="925270"/>
                  </a:lnTo>
                  <a:lnTo>
                    <a:pt x="1710817" y="933196"/>
                  </a:lnTo>
                  <a:lnTo>
                    <a:pt x="155575" y="933196"/>
                  </a:lnTo>
                  <a:lnTo>
                    <a:pt x="106428" y="925270"/>
                  </a:lnTo>
                  <a:lnTo>
                    <a:pt x="63724" y="903195"/>
                  </a:lnTo>
                  <a:lnTo>
                    <a:pt x="30037" y="869526"/>
                  </a:lnTo>
                  <a:lnTo>
                    <a:pt x="7938" y="826816"/>
                  </a:lnTo>
                  <a:lnTo>
                    <a:pt x="0" y="777621"/>
                  </a:lnTo>
                  <a:lnTo>
                    <a:pt x="0" y="1555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80885" y="3416046"/>
            <a:ext cx="1318895" cy="513602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7960" marR="5080" indent="-175260">
              <a:lnSpc>
                <a:spcPts val="1750"/>
              </a:lnSpc>
              <a:spcBef>
                <a:spcPts val="405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College 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Websites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66484" y="5143246"/>
            <a:ext cx="1891664" cy="958850"/>
            <a:chOff x="4642484" y="5143246"/>
            <a:chExt cx="1891664" cy="958850"/>
          </a:xfrm>
        </p:grpSpPr>
        <p:sp>
          <p:nvSpPr>
            <p:cNvPr id="14" name="object 14"/>
            <p:cNvSpPr/>
            <p:nvPr/>
          </p:nvSpPr>
          <p:spPr>
            <a:xfrm>
              <a:off x="4655184" y="5155946"/>
              <a:ext cx="1866264" cy="933450"/>
            </a:xfrm>
            <a:custGeom>
              <a:avLst/>
              <a:gdLst/>
              <a:ahLst/>
              <a:cxnLst/>
              <a:rect l="l" t="t" r="r" b="b"/>
              <a:pathLst>
                <a:path w="1866265" h="933450">
                  <a:moveTo>
                    <a:pt x="1710689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7"/>
                  </a:lnTo>
                  <a:lnTo>
                    <a:pt x="0" y="777570"/>
                  </a:lnTo>
                  <a:lnTo>
                    <a:pt x="7924" y="826726"/>
                  </a:lnTo>
                  <a:lnTo>
                    <a:pt x="29992" y="869419"/>
                  </a:lnTo>
                  <a:lnTo>
                    <a:pt x="63642" y="903086"/>
                  </a:lnTo>
                  <a:lnTo>
                    <a:pt x="106314" y="925165"/>
                  </a:lnTo>
                  <a:lnTo>
                    <a:pt x="155448" y="933094"/>
                  </a:lnTo>
                  <a:lnTo>
                    <a:pt x="1710689" y="933094"/>
                  </a:lnTo>
                  <a:lnTo>
                    <a:pt x="1759885" y="925165"/>
                  </a:lnTo>
                  <a:lnTo>
                    <a:pt x="1802595" y="903086"/>
                  </a:lnTo>
                  <a:lnTo>
                    <a:pt x="1836264" y="869419"/>
                  </a:lnTo>
                  <a:lnTo>
                    <a:pt x="1858339" y="826726"/>
                  </a:lnTo>
                  <a:lnTo>
                    <a:pt x="1866264" y="777570"/>
                  </a:lnTo>
                  <a:lnTo>
                    <a:pt x="1866264" y="155447"/>
                  </a:lnTo>
                  <a:lnTo>
                    <a:pt x="1858339" y="106314"/>
                  </a:lnTo>
                  <a:lnTo>
                    <a:pt x="1836264" y="63642"/>
                  </a:lnTo>
                  <a:lnTo>
                    <a:pt x="1802595" y="29992"/>
                  </a:lnTo>
                  <a:lnTo>
                    <a:pt x="1759885" y="7924"/>
                  </a:lnTo>
                  <a:lnTo>
                    <a:pt x="1710689" y="0"/>
                  </a:lnTo>
                  <a:close/>
                </a:path>
              </a:pathLst>
            </a:custGeom>
            <a:solidFill>
              <a:srgbClr val="417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55184" y="5155946"/>
              <a:ext cx="1866264" cy="933450"/>
            </a:xfrm>
            <a:custGeom>
              <a:avLst/>
              <a:gdLst/>
              <a:ahLst/>
              <a:cxnLst/>
              <a:rect l="l" t="t" r="r" b="b"/>
              <a:pathLst>
                <a:path w="1866265" h="933450">
                  <a:moveTo>
                    <a:pt x="0" y="155447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1710689" y="0"/>
                  </a:lnTo>
                  <a:lnTo>
                    <a:pt x="1759885" y="7924"/>
                  </a:lnTo>
                  <a:lnTo>
                    <a:pt x="1802595" y="29992"/>
                  </a:lnTo>
                  <a:lnTo>
                    <a:pt x="1836264" y="63642"/>
                  </a:lnTo>
                  <a:lnTo>
                    <a:pt x="1858339" y="106314"/>
                  </a:lnTo>
                  <a:lnTo>
                    <a:pt x="1866264" y="155447"/>
                  </a:lnTo>
                  <a:lnTo>
                    <a:pt x="1866264" y="777570"/>
                  </a:lnTo>
                  <a:lnTo>
                    <a:pt x="1858339" y="826726"/>
                  </a:lnTo>
                  <a:lnTo>
                    <a:pt x="1836264" y="869419"/>
                  </a:lnTo>
                  <a:lnTo>
                    <a:pt x="1802595" y="903086"/>
                  </a:lnTo>
                  <a:lnTo>
                    <a:pt x="1759885" y="925165"/>
                  </a:lnTo>
                  <a:lnTo>
                    <a:pt x="1710689" y="933094"/>
                  </a:lnTo>
                  <a:lnTo>
                    <a:pt x="155448" y="933094"/>
                  </a:lnTo>
                  <a:lnTo>
                    <a:pt x="106314" y="925165"/>
                  </a:lnTo>
                  <a:lnTo>
                    <a:pt x="63642" y="903086"/>
                  </a:lnTo>
                  <a:lnTo>
                    <a:pt x="29992" y="869419"/>
                  </a:lnTo>
                  <a:lnTo>
                    <a:pt x="7924" y="826726"/>
                  </a:lnTo>
                  <a:lnTo>
                    <a:pt x="0" y="777570"/>
                  </a:lnTo>
                  <a:lnTo>
                    <a:pt x="0" y="1554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89675" y="5349621"/>
            <a:ext cx="164592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9705" marR="5080" indent="-167640">
              <a:lnSpc>
                <a:spcPts val="1750"/>
              </a:lnSpc>
              <a:spcBef>
                <a:spcPts val="400"/>
              </a:spcBef>
            </a:pP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Talk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what 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affordable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33850" y="5143246"/>
            <a:ext cx="1891664" cy="958850"/>
            <a:chOff x="2609850" y="5143246"/>
            <a:chExt cx="1891664" cy="958850"/>
          </a:xfrm>
        </p:grpSpPr>
        <p:sp>
          <p:nvSpPr>
            <p:cNvPr id="18" name="object 18"/>
            <p:cNvSpPr/>
            <p:nvPr/>
          </p:nvSpPr>
          <p:spPr>
            <a:xfrm>
              <a:off x="2622550" y="5155946"/>
              <a:ext cx="1866264" cy="933450"/>
            </a:xfrm>
            <a:custGeom>
              <a:avLst/>
              <a:gdLst/>
              <a:ahLst/>
              <a:cxnLst/>
              <a:rect l="l" t="t" r="r" b="b"/>
              <a:pathLst>
                <a:path w="1866264" h="933450">
                  <a:moveTo>
                    <a:pt x="1710816" y="0"/>
                  </a:moveTo>
                  <a:lnTo>
                    <a:pt x="155575" y="0"/>
                  </a:lnTo>
                  <a:lnTo>
                    <a:pt x="106379" y="7924"/>
                  </a:lnTo>
                  <a:lnTo>
                    <a:pt x="63669" y="29992"/>
                  </a:lnTo>
                  <a:lnTo>
                    <a:pt x="30000" y="63642"/>
                  </a:lnTo>
                  <a:lnTo>
                    <a:pt x="7925" y="106314"/>
                  </a:lnTo>
                  <a:lnTo>
                    <a:pt x="0" y="155447"/>
                  </a:lnTo>
                  <a:lnTo>
                    <a:pt x="0" y="777570"/>
                  </a:lnTo>
                  <a:lnTo>
                    <a:pt x="7925" y="826726"/>
                  </a:lnTo>
                  <a:lnTo>
                    <a:pt x="30000" y="869419"/>
                  </a:lnTo>
                  <a:lnTo>
                    <a:pt x="63669" y="903086"/>
                  </a:lnTo>
                  <a:lnTo>
                    <a:pt x="106379" y="925165"/>
                  </a:lnTo>
                  <a:lnTo>
                    <a:pt x="155575" y="933094"/>
                  </a:lnTo>
                  <a:lnTo>
                    <a:pt x="1710816" y="933094"/>
                  </a:lnTo>
                  <a:lnTo>
                    <a:pt x="1759950" y="925165"/>
                  </a:lnTo>
                  <a:lnTo>
                    <a:pt x="1802622" y="903086"/>
                  </a:lnTo>
                  <a:lnTo>
                    <a:pt x="1836272" y="869419"/>
                  </a:lnTo>
                  <a:lnTo>
                    <a:pt x="1858340" y="826726"/>
                  </a:lnTo>
                  <a:lnTo>
                    <a:pt x="1866264" y="777570"/>
                  </a:lnTo>
                  <a:lnTo>
                    <a:pt x="1866264" y="155447"/>
                  </a:lnTo>
                  <a:lnTo>
                    <a:pt x="1858340" y="106314"/>
                  </a:lnTo>
                  <a:lnTo>
                    <a:pt x="1836272" y="63642"/>
                  </a:lnTo>
                  <a:lnTo>
                    <a:pt x="1802622" y="29992"/>
                  </a:lnTo>
                  <a:lnTo>
                    <a:pt x="1759950" y="7924"/>
                  </a:lnTo>
                  <a:lnTo>
                    <a:pt x="171081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22550" y="5155946"/>
              <a:ext cx="1866264" cy="933450"/>
            </a:xfrm>
            <a:custGeom>
              <a:avLst/>
              <a:gdLst/>
              <a:ahLst/>
              <a:cxnLst/>
              <a:rect l="l" t="t" r="r" b="b"/>
              <a:pathLst>
                <a:path w="1866264" h="933450">
                  <a:moveTo>
                    <a:pt x="0" y="155447"/>
                  </a:moveTo>
                  <a:lnTo>
                    <a:pt x="7925" y="106314"/>
                  </a:lnTo>
                  <a:lnTo>
                    <a:pt x="30000" y="63642"/>
                  </a:lnTo>
                  <a:lnTo>
                    <a:pt x="63669" y="29992"/>
                  </a:lnTo>
                  <a:lnTo>
                    <a:pt x="106379" y="7924"/>
                  </a:lnTo>
                  <a:lnTo>
                    <a:pt x="155575" y="0"/>
                  </a:lnTo>
                  <a:lnTo>
                    <a:pt x="1710816" y="0"/>
                  </a:lnTo>
                  <a:lnTo>
                    <a:pt x="1759950" y="7924"/>
                  </a:lnTo>
                  <a:lnTo>
                    <a:pt x="1802622" y="29992"/>
                  </a:lnTo>
                  <a:lnTo>
                    <a:pt x="1836272" y="63642"/>
                  </a:lnTo>
                  <a:lnTo>
                    <a:pt x="1858340" y="106314"/>
                  </a:lnTo>
                  <a:lnTo>
                    <a:pt x="1866264" y="155447"/>
                  </a:lnTo>
                  <a:lnTo>
                    <a:pt x="1866264" y="777570"/>
                  </a:lnTo>
                  <a:lnTo>
                    <a:pt x="1858340" y="826726"/>
                  </a:lnTo>
                  <a:lnTo>
                    <a:pt x="1836272" y="869419"/>
                  </a:lnTo>
                  <a:lnTo>
                    <a:pt x="1802622" y="903086"/>
                  </a:lnTo>
                  <a:lnTo>
                    <a:pt x="1759950" y="925165"/>
                  </a:lnTo>
                  <a:lnTo>
                    <a:pt x="1710816" y="933094"/>
                  </a:lnTo>
                  <a:lnTo>
                    <a:pt x="155575" y="933094"/>
                  </a:lnTo>
                  <a:lnTo>
                    <a:pt x="106379" y="925165"/>
                  </a:lnTo>
                  <a:lnTo>
                    <a:pt x="63669" y="903086"/>
                  </a:lnTo>
                  <a:lnTo>
                    <a:pt x="30000" y="869419"/>
                  </a:lnTo>
                  <a:lnTo>
                    <a:pt x="7925" y="826726"/>
                  </a:lnTo>
                  <a:lnTo>
                    <a:pt x="0" y="777570"/>
                  </a:lnTo>
                  <a:lnTo>
                    <a:pt x="0" y="1554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11523" y="5349621"/>
            <a:ext cx="147701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59055">
              <a:lnSpc>
                <a:spcPts val="1750"/>
              </a:lnSpc>
              <a:spcBef>
                <a:spcPts val="4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Use Net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Price 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Calculators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05707" y="3210051"/>
            <a:ext cx="1892300" cy="958850"/>
            <a:chOff x="1981707" y="3210051"/>
            <a:chExt cx="1892300" cy="958850"/>
          </a:xfrm>
        </p:grpSpPr>
        <p:sp>
          <p:nvSpPr>
            <p:cNvPr id="22" name="object 22"/>
            <p:cNvSpPr/>
            <p:nvPr/>
          </p:nvSpPr>
          <p:spPr>
            <a:xfrm>
              <a:off x="1994407" y="3222751"/>
              <a:ext cx="1866900" cy="933450"/>
            </a:xfrm>
            <a:custGeom>
              <a:avLst/>
              <a:gdLst/>
              <a:ahLst/>
              <a:cxnLst/>
              <a:rect l="l" t="t" r="r" b="b"/>
              <a:pathLst>
                <a:path w="1866900" h="933450">
                  <a:moveTo>
                    <a:pt x="1710817" y="0"/>
                  </a:moveTo>
                  <a:lnTo>
                    <a:pt x="155575" y="0"/>
                  </a:lnTo>
                  <a:lnTo>
                    <a:pt x="106428" y="7938"/>
                  </a:lnTo>
                  <a:lnTo>
                    <a:pt x="63724" y="30037"/>
                  </a:lnTo>
                  <a:lnTo>
                    <a:pt x="30037" y="63724"/>
                  </a:lnTo>
                  <a:lnTo>
                    <a:pt x="7938" y="106428"/>
                  </a:lnTo>
                  <a:lnTo>
                    <a:pt x="0" y="155575"/>
                  </a:lnTo>
                  <a:lnTo>
                    <a:pt x="0" y="777621"/>
                  </a:lnTo>
                  <a:lnTo>
                    <a:pt x="7938" y="826816"/>
                  </a:lnTo>
                  <a:lnTo>
                    <a:pt x="30037" y="869526"/>
                  </a:lnTo>
                  <a:lnTo>
                    <a:pt x="63724" y="903195"/>
                  </a:lnTo>
                  <a:lnTo>
                    <a:pt x="106428" y="925270"/>
                  </a:lnTo>
                  <a:lnTo>
                    <a:pt x="155575" y="933196"/>
                  </a:lnTo>
                  <a:lnTo>
                    <a:pt x="1710817" y="933196"/>
                  </a:lnTo>
                  <a:lnTo>
                    <a:pt x="1759963" y="925270"/>
                  </a:lnTo>
                  <a:lnTo>
                    <a:pt x="1802667" y="903195"/>
                  </a:lnTo>
                  <a:lnTo>
                    <a:pt x="1836354" y="869526"/>
                  </a:lnTo>
                  <a:lnTo>
                    <a:pt x="1858453" y="826816"/>
                  </a:lnTo>
                  <a:lnTo>
                    <a:pt x="1866392" y="777621"/>
                  </a:lnTo>
                  <a:lnTo>
                    <a:pt x="1866392" y="155575"/>
                  </a:lnTo>
                  <a:lnTo>
                    <a:pt x="1858453" y="106428"/>
                  </a:lnTo>
                  <a:lnTo>
                    <a:pt x="1836354" y="63724"/>
                  </a:lnTo>
                  <a:lnTo>
                    <a:pt x="1802667" y="30037"/>
                  </a:lnTo>
                  <a:lnTo>
                    <a:pt x="1759963" y="7938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B12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94407" y="3222751"/>
              <a:ext cx="1866900" cy="933450"/>
            </a:xfrm>
            <a:custGeom>
              <a:avLst/>
              <a:gdLst/>
              <a:ahLst/>
              <a:cxnLst/>
              <a:rect l="l" t="t" r="r" b="b"/>
              <a:pathLst>
                <a:path w="1866900" h="933450">
                  <a:moveTo>
                    <a:pt x="0" y="155575"/>
                  </a:moveTo>
                  <a:lnTo>
                    <a:pt x="7938" y="106428"/>
                  </a:lnTo>
                  <a:lnTo>
                    <a:pt x="30037" y="63724"/>
                  </a:lnTo>
                  <a:lnTo>
                    <a:pt x="63724" y="30037"/>
                  </a:lnTo>
                  <a:lnTo>
                    <a:pt x="106428" y="7938"/>
                  </a:lnTo>
                  <a:lnTo>
                    <a:pt x="155575" y="0"/>
                  </a:lnTo>
                  <a:lnTo>
                    <a:pt x="1710817" y="0"/>
                  </a:lnTo>
                  <a:lnTo>
                    <a:pt x="1759963" y="7938"/>
                  </a:lnTo>
                  <a:lnTo>
                    <a:pt x="1802667" y="30037"/>
                  </a:lnTo>
                  <a:lnTo>
                    <a:pt x="1836354" y="63724"/>
                  </a:lnTo>
                  <a:lnTo>
                    <a:pt x="1858453" y="106428"/>
                  </a:lnTo>
                  <a:lnTo>
                    <a:pt x="1866392" y="155575"/>
                  </a:lnTo>
                  <a:lnTo>
                    <a:pt x="1866392" y="777621"/>
                  </a:lnTo>
                  <a:lnTo>
                    <a:pt x="1858453" y="826816"/>
                  </a:lnTo>
                  <a:lnTo>
                    <a:pt x="1836354" y="869526"/>
                  </a:lnTo>
                  <a:lnTo>
                    <a:pt x="1802667" y="903195"/>
                  </a:lnTo>
                  <a:lnTo>
                    <a:pt x="1759963" y="925270"/>
                  </a:lnTo>
                  <a:lnTo>
                    <a:pt x="1710817" y="933196"/>
                  </a:lnTo>
                  <a:lnTo>
                    <a:pt x="155575" y="933196"/>
                  </a:lnTo>
                  <a:lnTo>
                    <a:pt x="106428" y="925270"/>
                  </a:lnTo>
                  <a:lnTo>
                    <a:pt x="63724" y="903195"/>
                  </a:lnTo>
                  <a:lnTo>
                    <a:pt x="30037" y="869526"/>
                  </a:lnTo>
                  <a:lnTo>
                    <a:pt x="7938" y="826816"/>
                  </a:lnTo>
                  <a:lnTo>
                    <a:pt x="0" y="777621"/>
                  </a:lnTo>
                  <a:lnTo>
                    <a:pt x="0" y="1555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83254" y="3416046"/>
            <a:ext cx="1384300" cy="513602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358140">
              <a:lnSpc>
                <a:spcPts val="1750"/>
              </a:lnSpc>
              <a:spcBef>
                <a:spcPts val="40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Explore  Sc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ola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ships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752840" y="921270"/>
            <a:ext cx="1143000" cy="1165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400" y="649605"/>
            <a:ext cx="1676400" cy="1676400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838200" y="0"/>
                </a:moveTo>
                <a:lnTo>
                  <a:pt x="790636" y="1326"/>
                </a:lnTo>
                <a:lnTo>
                  <a:pt x="743769" y="5260"/>
                </a:lnTo>
                <a:lnTo>
                  <a:pt x="697668" y="11729"/>
                </a:lnTo>
                <a:lnTo>
                  <a:pt x="652405" y="20664"/>
                </a:lnTo>
                <a:lnTo>
                  <a:pt x="608050" y="31993"/>
                </a:lnTo>
                <a:lnTo>
                  <a:pt x="564674" y="45645"/>
                </a:lnTo>
                <a:lnTo>
                  <a:pt x="522348" y="61551"/>
                </a:lnTo>
                <a:lnTo>
                  <a:pt x="481142" y="79638"/>
                </a:lnTo>
                <a:lnTo>
                  <a:pt x="441128" y="99837"/>
                </a:lnTo>
                <a:lnTo>
                  <a:pt x="402376" y="122076"/>
                </a:lnTo>
                <a:lnTo>
                  <a:pt x="364956" y="146285"/>
                </a:lnTo>
                <a:lnTo>
                  <a:pt x="328940" y="172393"/>
                </a:lnTo>
                <a:lnTo>
                  <a:pt x="294399" y="200329"/>
                </a:lnTo>
                <a:lnTo>
                  <a:pt x="261403" y="230023"/>
                </a:lnTo>
                <a:lnTo>
                  <a:pt x="230023" y="261403"/>
                </a:lnTo>
                <a:lnTo>
                  <a:pt x="200329" y="294399"/>
                </a:lnTo>
                <a:lnTo>
                  <a:pt x="172393" y="328940"/>
                </a:lnTo>
                <a:lnTo>
                  <a:pt x="146285" y="364956"/>
                </a:lnTo>
                <a:lnTo>
                  <a:pt x="122076" y="402376"/>
                </a:lnTo>
                <a:lnTo>
                  <a:pt x="99837" y="441128"/>
                </a:lnTo>
                <a:lnTo>
                  <a:pt x="79638" y="481142"/>
                </a:lnTo>
                <a:lnTo>
                  <a:pt x="61551" y="522348"/>
                </a:lnTo>
                <a:lnTo>
                  <a:pt x="45645" y="564674"/>
                </a:lnTo>
                <a:lnTo>
                  <a:pt x="31993" y="608050"/>
                </a:lnTo>
                <a:lnTo>
                  <a:pt x="20664" y="652405"/>
                </a:lnTo>
                <a:lnTo>
                  <a:pt x="11729" y="697668"/>
                </a:lnTo>
                <a:lnTo>
                  <a:pt x="5260" y="743769"/>
                </a:lnTo>
                <a:lnTo>
                  <a:pt x="1326" y="790636"/>
                </a:lnTo>
                <a:lnTo>
                  <a:pt x="0" y="838200"/>
                </a:lnTo>
                <a:lnTo>
                  <a:pt x="1326" y="885763"/>
                </a:lnTo>
                <a:lnTo>
                  <a:pt x="5260" y="932630"/>
                </a:lnTo>
                <a:lnTo>
                  <a:pt x="11729" y="978731"/>
                </a:lnTo>
                <a:lnTo>
                  <a:pt x="20664" y="1023994"/>
                </a:lnTo>
                <a:lnTo>
                  <a:pt x="31993" y="1068349"/>
                </a:lnTo>
                <a:lnTo>
                  <a:pt x="45645" y="1111725"/>
                </a:lnTo>
                <a:lnTo>
                  <a:pt x="61551" y="1154051"/>
                </a:lnTo>
                <a:lnTo>
                  <a:pt x="79638" y="1195257"/>
                </a:lnTo>
                <a:lnTo>
                  <a:pt x="99837" y="1235271"/>
                </a:lnTo>
                <a:lnTo>
                  <a:pt x="122076" y="1274023"/>
                </a:lnTo>
                <a:lnTo>
                  <a:pt x="146285" y="1311443"/>
                </a:lnTo>
                <a:lnTo>
                  <a:pt x="172393" y="1347459"/>
                </a:lnTo>
                <a:lnTo>
                  <a:pt x="200329" y="1382000"/>
                </a:lnTo>
                <a:lnTo>
                  <a:pt x="230023" y="1414996"/>
                </a:lnTo>
                <a:lnTo>
                  <a:pt x="261403" y="1446376"/>
                </a:lnTo>
                <a:lnTo>
                  <a:pt x="294399" y="1476070"/>
                </a:lnTo>
                <a:lnTo>
                  <a:pt x="328940" y="1504006"/>
                </a:lnTo>
                <a:lnTo>
                  <a:pt x="364956" y="1530114"/>
                </a:lnTo>
                <a:lnTo>
                  <a:pt x="402376" y="1554323"/>
                </a:lnTo>
                <a:lnTo>
                  <a:pt x="441128" y="1576562"/>
                </a:lnTo>
                <a:lnTo>
                  <a:pt x="481142" y="1596761"/>
                </a:lnTo>
                <a:lnTo>
                  <a:pt x="522348" y="1614848"/>
                </a:lnTo>
                <a:lnTo>
                  <a:pt x="564674" y="1630754"/>
                </a:lnTo>
                <a:lnTo>
                  <a:pt x="608050" y="1644406"/>
                </a:lnTo>
                <a:lnTo>
                  <a:pt x="652405" y="1655735"/>
                </a:lnTo>
                <a:lnTo>
                  <a:pt x="697668" y="1664670"/>
                </a:lnTo>
                <a:lnTo>
                  <a:pt x="743769" y="1671139"/>
                </a:lnTo>
                <a:lnTo>
                  <a:pt x="790636" y="1675073"/>
                </a:lnTo>
                <a:lnTo>
                  <a:pt x="838200" y="1676400"/>
                </a:lnTo>
                <a:lnTo>
                  <a:pt x="885763" y="1675073"/>
                </a:lnTo>
                <a:lnTo>
                  <a:pt x="932630" y="1671139"/>
                </a:lnTo>
                <a:lnTo>
                  <a:pt x="978731" y="1664670"/>
                </a:lnTo>
                <a:lnTo>
                  <a:pt x="1023994" y="1655735"/>
                </a:lnTo>
                <a:lnTo>
                  <a:pt x="1068349" y="1644406"/>
                </a:lnTo>
                <a:lnTo>
                  <a:pt x="1111725" y="1630754"/>
                </a:lnTo>
                <a:lnTo>
                  <a:pt x="1154051" y="1614848"/>
                </a:lnTo>
                <a:lnTo>
                  <a:pt x="1195257" y="1596761"/>
                </a:lnTo>
                <a:lnTo>
                  <a:pt x="1235271" y="1576562"/>
                </a:lnTo>
                <a:lnTo>
                  <a:pt x="1274023" y="1554323"/>
                </a:lnTo>
                <a:lnTo>
                  <a:pt x="1311443" y="1530114"/>
                </a:lnTo>
                <a:lnTo>
                  <a:pt x="1347459" y="1504006"/>
                </a:lnTo>
                <a:lnTo>
                  <a:pt x="1382000" y="1476070"/>
                </a:lnTo>
                <a:lnTo>
                  <a:pt x="1414996" y="1446376"/>
                </a:lnTo>
                <a:lnTo>
                  <a:pt x="1446376" y="1414996"/>
                </a:lnTo>
                <a:lnTo>
                  <a:pt x="1476070" y="1382000"/>
                </a:lnTo>
                <a:lnTo>
                  <a:pt x="1504006" y="1347459"/>
                </a:lnTo>
                <a:lnTo>
                  <a:pt x="1530114" y="1311443"/>
                </a:lnTo>
                <a:lnTo>
                  <a:pt x="1554323" y="1274023"/>
                </a:lnTo>
                <a:lnTo>
                  <a:pt x="1576562" y="1235271"/>
                </a:lnTo>
                <a:lnTo>
                  <a:pt x="1596761" y="1195257"/>
                </a:lnTo>
                <a:lnTo>
                  <a:pt x="1614848" y="1154051"/>
                </a:lnTo>
                <a:lnTo>
                  <a:pt x="1630754" y="1111725"/>
                </a:lnTo>
                <a:lnTo>
                  <a:pt x="1644406" y="1068349"/>
                </a:lnTo>
                <a:lnTo>
                  <a:pt x="1655735" y="1023994"/>
                </a:lnTo>
                <a:lnTo>
                  <a:pt x="1664670" y="978731"/>
                </a:lnTo>
                <a:lnTo>
                  <a:pt x="1671139" y="932630"/>
                </a:lnTo>
                <a:lnTo>
                  <a:pt x="1675073" y="885763"/>
                </a:lnTo>
                <a:lnTo>
                  <a:pt x="1676400" y="838200"/>
                </a:lnTo>
                <a:lnTo>
                  <a:pt x="1675073" y="790636"/>
                </a:lnTo>
                <a:lnTo>
                  <a:pt x="1671139" y="743769"/>
                </a:lnTo>
                <a:lnTo>
                  <a:pt x="1664670" y="697668"/>
                </a:lnTo>
                <a:lnTo>
                  <a:pt x="1655735" y="652405"/>
                </a:lnTo>
                <a:lnTo>
                  <a:pt x="1644406" y="608050"/>
                </a:lnTo>
                <a:lnTo>
                  <a:pt x="1630754" y="564674"/>
                </a:lnTo>
                <a:lnTo>
                  <a:pt x="1614848" y="522348"/>
                </a:lnTo>
                <a:lnTo>
                  <a:pt x="1596761" y="481142"/>
                </a:lnTo>
                <a:lnTo>
                  <a:pt x="1576562" y="441128"/>
                </a:lnTo>
                <a:lnTo>
                  <a:pt x="1554323" y="402376"/>
                </a:lnTo>
                <a:lnTo>
                  <a:pt x="1530114" y="364956"/>
                </a:lnTo>
                <a:lnTo>
                  <a:pt x="1504006" y="328940"/>
                </a:lnTo>
                <a:lnTo>
                  <a:pt x="1476070" y="294399"/>
                </a:lnTo>
                <a:lnTo>
                  <a:pt x="1446376" y="261403"/>
                </a:lnTo>
                <a:lnTo>
                  <a:pt x="1414996" y="230023"/>
                </a:lnTo>
                <a:lnTo>
                  <a:pt x="1382000" y="200329"/>
                </a:lnTo>
                <a:lnTo>
                  <a:pt x="1347459" y="172393"/>
                </a:lnTo>
                <a:lnTo>
                  <a:pt x="1311443" y="146285"/>
                </a:lnTo>
                <a:lnTo>
                  <a:pt x="1274023" y="122076"/>
                </a:lnTo>
                <a:lnTo>
                  <a:pt x="1235271" y="99837"/>
                </a:lnTo>
                <a:lnTo>
                  <a:pt x="1195257" y="79638"/>
                </a:lnTo>
                <a:lnTo>
                  <a:pt x="1154051" y="61551"/>
                </a:lnTo>
                <a:lnTo>
                  <a:pt x="1111725" y="45645"/>
                </a:lnTo>
                <a:lnTo>
                  <a:pt x="1068349" y="31993"/>
                </a:lnTo>
                <a:lnTo>
                  <a:pt x="1023994" y="20664"/>
                </a:lnTo>
                <a:lnTo>
                  <a:pt x="978731" y="11729"/>
                </a:lnTo>
                <a:lnTo>
                  <a:pt x="932630" y="5260"/>
                </a:lnTo>
                <a:lnTo>
                  <a:pt x="885763" y="1326"/>
                </a:lnTo>
                <a:lnTo>
                  <a:pt x="83820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9940" y="479298"/>
            <a:ext cx="4203700" cy="5435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/>
              <a:t>Use </a:t>
            </a:r>
            <a:r>
              <a:rPr sz="3400" b="1" spc="-65" dirty="0"/>
              <a:t>Your</a:t>
            </a:r>
            <a:r>
              <a:rPr sz="3400" b="1" spc="-140" dirty="0"/>
              <a:t> </a:t>
            </a:r>
            <a:r>
              <a:rPr sz="3400" b="1" spc="-5" dirty="0"/>
              <a:t>Resources</a:t>
            </a:r>
            <a:endParaRPr sz="3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721453" y="1124126"/>
            <a:ext cx="9043333" cy="491673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spcBef>
                <a:spcPts val="1100"/>
              </a:spcBef>
              <a:buClr>
                <a:srgbClr val="92278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PHEAA.org</a:t>
            </a:r>
            <a:endParaRPr sz="2800" dirty="0">
              <a:latin typeface="Arial"/>
              <a:cs typeface="Arial"/>
            </a:endParaRPr>
          </a:p>
          <a:p>
            <a:pPr marL="342265" marR="3397250" indent="-342265" algn="r">
              <a:spcBef>
                <a:spcPts val="994"/>
              </a:spcBef>
              <a:buClr>
                <a:srgbClr val="92278F"/>
              </a:buClr>
              <a:buFont typeface="Arial"/>
              <a:buChar char="•"/>
              <a:tabLst>
                <a:tab pos="342265" algn="l"/>
                <a:tab pos="355600" algn="l"/>
              </a:tabLst>
            </a:pPr>
            <a:r>
              <a:rPr sz="2800" b="1" spc="-15" dirty="0">
                <a:latin typeface="Arial"/>
                <a:cs typeface="Arial"/>
              </a:rPr>
              <a:t>EducationPlanner.org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&amp;</a:t>
            </a:r>
            <a:endParaRPr sz="2800" dirty="0">
              <a:latin typeface="Arial"/>
              <a:cs typeface="Arial"/>
            </a:endParaRPr>
          </a:p>
          <a:p>
            <a:pPr marR="3465829" algn="r"/>
            <a:r>
              <a:rPr sz="2800" b="1" spc="-5" dirty="0">
                <a:latin typeface="Arial"/>
                <a:cs typeface="Arial"/>
              </a:rPr>
              <a:t>M</a:t>
            </a:r>
            <a:r>
              <a:rPr sz="2800" b="1" spc="-40" dirty="0">
                <a:latin typeface="Arial"/>
                <a:cs typeface="Arial"/>
              </a:rPr>
              <a:t>y</a:t>
            </a:r>
            <a:r>
              <a:rPr sz="2800" b="1" spc="-5" dirty="0">
                <a:latin typeface="Arial"/>
                <a:cs typeface="Arial"/>
              </a:rPr>
              <a:t>Smart</a:t>
            </a:r>
            <a:r>
              <a:rPr sz="2800" b="1" spc="5" dirty="0">
                <a:latin typeface="Arial"/>
                <a:cs typeface="Arial"/>
              </a:rPr>
              <a:t>B</a:t>
            </a:r>
            <a:r>
              <a:rPr sz="2800" b="1" spc="-5" dirty="0">
                <a:latin typeface="Arial"/>
                <a:cs typeface="Arial"/>
              </a:rPr>
              <a:t>orrowing.o</a:t>
            </a:r>
            <a:r>
              <a:rPr sz="2800" b="1" spc="5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1010"/>
              </a:spcBef>
              <a:buClr>
                <a:srgbClr val="92278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Arial"/>
                <a:cs typeface="Arial"/>
              </a:rPr>
              <a:t>YouCanDealWithIt.com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994"/>
              </a:spcBef>
              <a:buClr>
                <a:srgbClr val="92278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MyFedLoan.org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1000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PHEAA </a:t>
            </a:r>
            <a:r>
              <a:rPr sz="2800" dirty="0">
                <a:latin typeface="Arial"/>
                <a:cs typeface="Arial"/>
              </a:rPr>
              <a:t>toll free: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800-692-7392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1005"/>
              </a:spcBef>
              <a:buClr>
                <a:srgbClr val="92278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Federal Student Aid Info </a:t>
            </a:r>
            <a:r>
              <a:rPr sz="2800" dirty="0">
                <a:latin typeface="Arial"/>
                <a:cs typeface="Arial"/>
              </a:rPr>
              <a:t>Center: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800-433-3243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1000"/>
              </a:spcBef>
              <a:buClr>
                <a:srgbClr val="92278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StudentAid.gov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general financial aid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info</a:t>
            </a:r>
            <a:endParaRPr lang="en-US" sz="2800" dirty="0">
              <a:latin typeface="Arial"/>
              <a:cs typeface="Arial"/>
            </a:endParaRPr>
          </a:p>
          <a:p>
            <a:pPr marL="355600" indent="-342900">
              <a:spcBef>
                <a:spcPts val="1000"/>
              </a:spcBef>
              <a:buClr>
                <a:srgbClr val="92278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School/colleges websites </a:t>
            </a:r>
            <a:r>
              <a:rPr lang="en-US" sz="2800" dirty="0">
                <a:latin typeface="Arial"/>
                <a:cs typeface="Arial"/>
                <a:hlinkClick r:id="rId3"/>
              </a:rPr>
              <a:t>www.bucks.edu</a:t>
            </a:r>
            <a:r>
              <a:rPr lang="en-US" sz="2800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39201" y="1034757"/>
            <a:ext cx="1060703" cy="951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0844" y="411062"/>
            <a:ext cx="9652933" cy="4128531"/>
            <a:chOff x="0" y="1"/>
            <a:chExt cx="9144000" cy="467266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0" y="1"/>
              <a:ext cx="9144000" cy="467266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996954" y="462994"/>
              <a:ext cx="4501515" cy="1753235"/>
            </a:xfrm>
            <a:custGeom>
              <a:avLst/>
              <a:gdLst/>
              <a:ahLst/>
              <a:cxnLst/>
              <a:rect l="l" t="t" r="r" b="b"/>
              <a:pathLst>
                <a:path w="4501515" h="1753235">
                  <a:moveTo>
                    <a:pt x="2734686" y="0"/>
                  </a:moveTo>
                  <a:lnTo>
                    <a:pt x="2680964" y="2480"/>
                  </a:lnTo>
                  <a:lnTo>
                    <a:pt x="2628383" y="8282"/>
                  </a:lnTo>
                  <a:lnTo>
                    <a:pt x="2577514" y="17305"/>
                  </a:lnTo>
                  <a:lnTo>
                    <a:pt x="2528928" y="29446"/>
                  </a:lnTo>
                  <a:lnTo>
                    <a:pt x="2483196" y="44606"/>
                  </a:lnTo>
                  <a:lnTo>
                    <a:pt x="2440888" y="62682"/>
                  </a:lnTo>
                  <a:lnTo>
                    <a:pt x="2402576" y="83573"/>
                  </a:lnTo>
                  <a:lnTo>
                    <a:pt x="2368830" y="107178"/>
                  </a:lnTo>
                  <a:lnTo>
                    <a:pt x="2340222" y="133396"/>
                  </a:lnTo>
                  <a:lnTo>
                    <a:pt x="2310668" y="119022"/>
                  </a:lnTo>
                  <a:lnTo>
                    <a:pt x="2246085" y="93892"/>
                  </a:lnTo>
                  <a:lnTo>
                    <a:pt x="2159848" y="70423"/>
                  </a:lnTo>
                  <a:lnTo>
                    <a:pt x="2107229" y="60628"/>
                  </a:lnTo>
                  <a:lnTo>
                    <a:pt x="2053836" y="53785"/>
                  </a:lnTo>
                  <a:lnTo>
                    <a:pt x="2000046" y="49830"/>
                  </a:lnTo>
                  <a:lnTo>
                    <a:pt x="1946237" y="48704"/>
                  </a:lnTo>
                  <a:lnTo>
                    <a:pt x="1892784" y="50343"/>
                  </a:lnTo>
                  <a:lnTo>
                    <a:pt x="1840064" y="54687"/>
                  </a:lnTo>
                  <a:lnTo>
                    <a:pt x="1788454" y="61673"/>
                  </a:lnTo>
                  <a:lnTo>
                    <a:pt x="1738332" y="71240"/>
                  </a:lnTo>
                  <a:lnTo>
                    <a:pt x="1690072" y="83326"/>
                  </a:lnTo>
                  <a:lnTo>
                    <a:pt x="1644053" y="97869"/>
                  </a:lnTo>
                  <a:lnTo>
                    <a:pt x="1600651" y="114807"/>
                  </a:lnTo>
                  <a:lnTo>
                    <a:pt x="1560243" y="134079"/>
                  </a:lnTo>
                  <a:lnTo>
                    <a:pt x="1523205" y="155622"/>
                  </a:lnTo>
                  <a:lnTo>
                    <a:pt x="1489914" y="179376"/>
                  </a:lnTo>
                  <a:lnTo>
                    <a:pt x="1460747" y="205278"/>
                  </a:lnTo>
                  <a:lnTo>
                    <a:pt x="1414723" y="192164"/>
                  </a:lnTo>
                  <a:lnTo>
                    <a:pt x="1367216" y="180945"/>
                  </a:lnTo>
                  <a:lnTo>
                    <a:pt x="1318436" y="171647"/>
                  </a:lnTo>
                  <a:lnTo>
                    <a:pt x="1268593" y="164293"/>
                  </a:lnTo>
                  <a:lnTo>
                    <a:pt x="1217897" y="158907"/>
                  </a:lnTo>
                  <a:lnTo>
                    <a:pt x="1166558" y="155513"/>
                  </a:lnTo>
                  <a:lnTo>
                    <a:pt x="1114787" y="154136"/>
                  </a:lnTo>
                  <a:lnTo>
                    <a:pt x="1062792" y="154799"/>
                  </a:lnTo>
                  <a:lnTo>
                    <a:pt x="1010786" y="157526"/>
                  </a:lnTo>
                  <a:lnTo>
                    <a:pt x="947795" y="163600"/>
                  </a:lnTo>
                  <a:lnTo>
                    <a:pt x="887150" y="172493"/>
                  </a:lnTo>
                  <a:lnTo>
                    <a:pt x="829063" y="184058"/>
                  </a:lnTo>
                  <a:lnTo>
                    <a:pt x="773746" y="198145"/>
                  </a:lnTo>
                  <a:lnTo>
                    <a:pt x="721413" y="214606"/>
                  </a:lnTo>
                  <a:lnTo>
                    <a:pt x="672274" y="233294"/>
                  </a:lnTo>
                  <a:lnTo>
                    <a:pt x="626544" y="254059"/>
                  </a:lnTo>
                  <a:lnTo>
                    <a:pt x="584434" y="276752"/>
                  </a:lnTo>
                  <a:lnTo>
                    <a:pt x="546156" y="301227"/>
                  </a:lnTo>
                  <a:lnTo>
                    <a:pt x="511924" y="327334"/>
                  </a:lnTo>
                  <a:lnTo>
                    <a:pt x="481949" y="354924"/>
                  </a:lnTo>
                  <a:lnTo>
                    <a:pt x="456445" y="383850"/>
                  </a:lnTo>
                  <a:lnTo>
                    <a:pt x="419696" y="445114"/>
                  </a:lnTo>
                  <a:lnTo>
                    <a:pt x="403377" y="509938"/>
                  </a:lnTo>
                  <a:lnTo>
                    <a:pt x="403409" y="543314"/>
                  </a:lnTo>
                  <a:lnTo>
                    <a:pt x="409187" y="577134"/>
                  </a:lnTo>
                  <a:lnTo>
                    <a:pt x="405377" y="582595"/>
                  </a:lnTo>
                  <a:lnTo>
                    <a:pt x="345045" y="588138"/>
                  </a:lnTo>
                  <a:lnTo>
                    <a:pt x="287302" y="597858"/>
                  </a:lnTo>
                  <a:lnTo>
                    <a:pt x="232837" y="611514"/>
                  </a:lnTo>
                  <a:lnTo>
                    <a:pt x="182343" y="628866"/>
                  </a:lnTo>
                  <a:lnTo>
                    <a:pt x="136509" y="649676"/>
                  </a:lnTo>
                  <a:lnTo>
                    <a:pt x="96027" y="673702"/>
                  </a:lnTo>
                  <a:lnTo>
                    <a:pt x="61588" y="700705"/>
                  </a:lnTo>
                  <a:lnTo>
                    <a:pt x="32042" y="732779"/>
                  </a:lnTo>
                  <a:lnTo>
                    <a:pt x="12096" y="765967"/>
                  </a:lnTo>
                  <a:lnTo>
                    <a:pt x="0" y="833646"/>
                  </a:lnTo>
                  <a:lnTo>
                    <a:pt x="7349" y="867117"/>
                  </a:lnTo>
                  <a:lnTo>
                    <a:pt x="47594" y="930773"/>
                  </a:lnTo>
                  <a:lnTo>
                    <a:pt x="79989" y="959937"/>
                  </a:lnTo>
                  <a:lnTo>
                    <a:pt x="120231" y="986644"/>
                  </a:lnTo>
                  <a:lnTo>
                    <a:pt x="168071" y="1010386"/>
                  </a:lnTo>
                  <a:lnTo>
                    <a:pt x="223259" y="1030651"/>
                  </a:lnTo>
                  <a:lnTo>
                    <a:pt x="174279" y="1063741"/>
                  </a:lnTo>
                  <a:lnTo>
                    <a:pt x="137291" y="1100384"/>
                  </a:lnTo>
                  <a:lnTo>
                    <a:pt x="112854" y="1139685"/>
                  </a:lnTo>
                  <a:lnTo>
                    <a:pt x="101530" y="1180747"/>
                  </a:lnTo>
                  <a:lnTo>
                    <a:pt x="103879" y="1222675"/>
                  </a:lnTo>
                  <a:lnTo>
                    <a:pt x="134035" y="1285069"/>
                  </a:lnTo>
                  <a:lnTo>
                    <a:pt x="159878" y="1313298"/>
                  </a:lnTo>
                  <a:lnTo>
                    <a:pt x="192097" y="1339214"/>
                  </a:lnTo>
                  <a:lnTo>
                    <a:pt x="230092" y="1362568"/>
                  </a:lnTo>
                  <a:lnTo>
                    <a:pt x="273265" y="1383108"/>
                  </a:lnTo>
                  <a:lnTo>
                    <a:pt x="321015" y="1400585"/>
                  </a:lnTo>
                  <a:lnTo>
                    <a:pt x="372742" y="1414747"/>
                  </a:lnTo>
                  <a:lnTo>
                    <a:pt x="427848" y="1425344"/>
                  </a:lnTo>
                  <a:lnTo>
                    <a:pt x="485731" y="1432126"/>
                  </a:lnTo>
                  <a:lnTo>
                    <a:pt x="545793" y="1434842"/>
                  </a:lnTo>
                  <a:lnTo>
                    <a:pt x="607434" y="1433241"/>
                  </a:lnTo>
                  <a:lnTo>
                    <a:pt x="613022" y="1438321"/>
                  </a:lnTo>
                  <a:lnTo>
                    <a:pt x="645870" y="1465464"/>
                  </a:lnTo>
                  <a:lnTo>
                    <a:pt x="678393" y="1488616"/>
                  </a:lnTo>
                  <a:lnTo>
                    <a:pt x="713348" y="1510297"/>
                  </a:lnTo>
                  <a:lnTo>
                    <a:pt x="750569" y="1530483"/>
                  </a:lnTo>
                  <a:lnTo>
                    <a:pt x="789894" y="1549154"/>
                  </a:lnTo>
                  <a:lnTo>
                    <a:pt x="831158" y="1566288"/>
                  </a:lnTo>
                  <a:lnTo>
                    <a:pt x="874197" y="1581863"/>
                  </a:lnTo>
                  <a:lnTo>
                    <a:pt x="918847" y="1595858"/>
                  </a:lnTo>
                  <a:lnTo>
                    <a:pt x="964944" y="1608251"/>
                  </a:lnTo>
                  <a:lnTo>
                    <a:pt x="1012323" y="1619020"/>
                  </a:lnTo>
                  <a:lnTo>
                    <a:pt x="1060822" y="1628143"/>
                  </a:lnTo>
                  <a:lnTo>
                    <a:pt x="1110274" y="1635600"/>
                  </a:lnTo>
                  <a:lnTo>
                    <a:pt x="1160518" y="1641368"/>
                  </a:lnTo>
                  <a:lnTo>
                    <a:pt x="1211387" y="1645426"/>
                  </a:lnTo>
                  <a:lnTo>
                    <a:pt x="1262719" y="1647751"/>
                  </a:lnTo>
                  <a:lnTo>
                    <a:pt x="1314349" y="1648323"/>
                  </a:lnTo>
                  <a:lnTo>
                    <a:pt x="1366113" y="1647120"/>
                  </a:lnTo>
                  <a:lnTo>
                    <a:pt x="1417847" y="1644119"/>
                  </a:lnTo>
                  <a:lnTo>
                    <a:pt x="1469386" y="1639300"/>
                  </a:lnTo>
                  <a:lnTo>
                    <a:pt x="1520568" y="1632640"/>
                  </a:lnTo>
                  <a:lnTo>
                    <a:pt x="1571227" y="1624119"/>
                  </a:lnTo>
                  <a:lnTo>
                    <a:pt x="1621200" y="1613714"/>
                  </a:lnTo>
                  <a:lnTo>
                    <a:pt x="1670322" y="1601403"/>
                  </a:lnTo>
                  <a:lnTo>
                    <a:pt x="1718430" y="1587165"/>
                  </a:lnTo>
                  <a:lnTo>
                    <a:pt x="1754360" y="1613222"/>
                  </a:lnTo>
                  <a:lnTo>
                    <a:pt x="1794151" y="1637408"/>
                  </a:lnTo>
                  <a:lnTo>
                    <a:pt x="1837536" y="1659614"/>
                  </a:lnTo>
                  <a:lnTo>
                    <a:pt x="1884244" y="1679733"/>
                  </a:lnTo>
                  <a:lnTo>
                    <a:pt x="1934006" y="1697654"/>
                  </a:lnTo>
                  <a:lnTo>
                    <a:pt x="1986553" y="1713271"/>
                  </a:lnTo>
                  <a:lnTo>
                    <a:pt x="2041614" y="1726473"/>
                  </a:lnTo>
                  <a:lnTo>
                    <a:pt x="2098922" y="1737152"/>
                  </a:lnTo>
                  <a:lnTo>
                    <a:pt x="2154762" y="1744850"/>
                  </a:lnTo>
                  <a:lnTo>
                    <a:pt x="2210688" y="1750040"/>
                  </a:lnTo>
                  <a:lnTo>
                    <a:pt x="2266476" y="1752786"/>
                  </a:lnTo>
                  <a:lnTo>
                    <a:pt x="2321900" y="1753152"/>
                  </a:lnTo>
                  <a:lnTo>
                    <a:pt x="2376734" y="1751204"/>
                  </a:lnTo>
                  <a:lnTo>
                    <a:pt x="2430753" y="1747004"/>
                  </a:lnTo>
                  <a:lnTo>
                    <a:pt x="2483731" y="1740617"/>
                  </a:lnTo>
                  <a:lnTo>
                    <a:pt x="2535442" y="1732107"/>
                  </a:lnTo>
                  <a:lnTo>
                    <a:pt x="2585661" y="1721538"/>
                  </a:lnTo>
                  <a:lnTo>
                    <a:pt x="2634163" y="1708974"/>
                  </a:lnTo>
                  <a:lnTo>
                    <a:pt x="2680722" y="1694480"/>
                  </a:lnTo>
                  <a:lnTo>
                    <a:pt x="2725112" y="1678119"/>
                  </a:lnTo>
                  <a:lnTo>
                    <a:pt x="2767108" y="1659955"/>
                  </a:lnTo>
                  <a:lnTo>
                    <a:pt x="2806484" y="1640053"/>
                  </a:lnTo>
                  <a:lnTo>
                    <a:pt x="2843015" y="1618477"/>
                  </a:lnTo>
                  <a:lnTo>
                    <a:pt x="2876475" y="1595290"/>
                  </a:lnTo>
                  <a:lnTo>
                    <a:pt x="2906638" y="1570558"/>
                  </a:lnTo>
                  <a:lnTo>
                    <a:pt x="2956174" y="1516711"/>
                  </a:lnTo>
                  <a:lnTo>
                    <a:pt x="2975095" y="1487724"/>
                  </a:lnTo>
                  <a:lnTo>
                    <a:pt x="3023362" y="1502077"/>
                  </a:lnTo>
                  <a:lnTo>
                    <a:pt x="3073703" y="1513985"/>
                  </a:lnTo>
                  <a:lnTo>
                    <a:pt x="3125780" y="1523396"/>
                  </a:lnTo>
                  <a:lnTo>
                    <a:pt x="3179254" y="1530255"/>
                  </a:lnTo>
                  <a:lnTo>
                    <a:pt x="3233787" y="1534512"/>
                  </a:lnTo>
                  <a:lnTo>
                    <a:pt x="3289039" y="1536111"/>
                  </a:lnTo>
                  <a:lnTo>
                    <a:pt x="3350618" y="1534723"/>
                  </a:lnTo>
                  <a:lnTo>
                    <a:pt x="3410468" y="1530138"/>
                  </a:lnTo>
                  <a:lnTo>
                    <a:pt x="3468286" y="1522517"/>
                  </a:lnTo>
                  <a:lnTo>
                    <a:pt x="3523764" y="1512019"/>
                  </a:lnTo>
                  <a:lnTo>
                    <a:pt x="3576599" y="1498803"/>
                  </a:lnTo>
                  <a:lnTo>
                    <a:pt x="3626485" y="1483027"/>
                  </a:lnTo>
                  <a:lnTo>
                    <a:pt x="3673116" y="1464851"/>
                  </a:lnTo>
                  <a:lnTo>
                    <a:pt x="3716187" y="1444433"/>
                  </a:lnTo>
                  <a:lnTo>
                    <a:pt x="3755394" y="1421934"/>
                  </a:lnTo>
                  <a:lnTo>
                    <a:pt x="3790430" y="1397512"/>
                  </a:lnTo>
                  <a:lnTo>
                    <a:pt x="3820990" y="1371325"/>
                  </a:lnTo>
                  <a:lnTo>
                    <a:pt x="3867462" y="1314297"/>
                  </a:lnTo>
                  <a:lnTo>
                    <a:pt x="3892369" y="1252121"/>
                  </a:lnTo>
                  <a:lnTo>
                    <a:pt x="3895972" y="1219500"/>
                  </a:lnTo>
                  <a:lnTo>
                    <a:pt x="3946978" y="1214640"/>
                  </a:lnTo>
                  <a:lnTo>
                    <a:pt x="3997001" y="1207819"/>
                  </a:lnTo>
                  <a:lnTo>
                    <a:pt x="4045848" y="1199080"/>
                  </a:lnTo>
                  <a:lnTo>
                    <a:pt x="4093329" y="1188468"/>
                  </a:lnTo>
                  <a:lnTo>
                    <a:pt x="4139253" y="1176028"/>
                  </a:lnTo>
                  <a:lnTo>
                    <a:pt x="4183428" y="1161804"/>
                  </a:lnTo>
                  <a:lnTo>
                    <a:pt x="4225664" y="1145840"/>
                  </a:lnTo>
                  <a:lnTo>
                    <a:pt x="4277537" y="1122557"/>
                  </a:lnTo>
                  <a:lnTo>
                    <a:pt x="4324152" y="1097229"/>
                  </a:lnTo>
                  <a:lnTo>
                    <a:pt x="4365457" y="1070075"/>
                  </a:lnTo>
                  <a:lnTo>
                    <a:pt x="4401394" y="1041317"/>
                  </a:lnTo>
                  <a:lnTo>
                    <a:pt x="4431911" y="1011173"/>
                  </a:lnTo>
                  <a:lnTo>
                    <a:pt x="4456952" y="979864"/>
                  </a:lnTo>
                  <a:lnTo>
                    <a:pt x="4490386" y="914630"/>
                  </a:lnTo>
                  <a:lnTo>
                    <a:pt x="4501260" y="847374"/>
                  </a:lnTo>
                  <a:lnTo>
                    <a:pt x="4498100" y="813537"/>
                  </a:lnTo>
                  <a:lnTo>
                    <a:pt x="4474312" y="746548"/>
                  </a:lnTo>
                  <a:lnTo>
                    <a:pt x="4453575" y="713834"/>
                  </a:lnTo>
                  <a:lnTo>
                    <a:pt x="4426868" y="681934"/>
                  </a:lnTo>
                  <a:lnTo>
                    <a:pt x="4394139" y="651069"/>
                  </a:lnTo>
                  <a:lnTo>
                    <a:pt x="4355331" y="621457"/>
                  </a:lnTo>
                  <a:lnTo>
                    <a:pt x="4362639" y="611885"/>
                  </a:lnTo>
                  <a:lnTo>
                    <a:pt x="4394130" y="548874"/>
                  </a:lnTo>
                  <a:lnTo>
                    <a:pt x="4400015" y="515272"/>
                  </a:lnTo>
                  <a:lnTo>
                    <a:pt x="4398680" y="482063"/>
                  </a:lnTo>
                  <a:lnTo>
                    <a:pt x="4375515" y="417908"/>
                  </a:lnTo>
                  <a:lnTo>
                    <a:pt x="4326978" y="358583"/>
                  </a:lnTo>
                  <a:lnTo>
                    <a:pt x="4293926" y="331412"/>
                  </a:lnTo>
                  <a:lnTo>
                    <a:pt x="4255410" y="306265"/>
                  </a:lnTo>
                  <a:lnTo>
                    <a:pt x="4211721" y="283412"/>
                  </a:lnTo>
                  <a:lnTo>
                    <a:pt x="4163152" y="263127"/>
                  </a:lnTo>
                  <a:lnTo>
                    <a:pt x="4109996" y="245680"/>
                  </a:lnTo>
                  <a:lnTo>
                    <a:pt x="4052546" y="231345"/>
                  </a:lnTo>
                  <a:lnTo>
                    <a:pt x="3991095" y="220391"/>
                  </a:lnTo>
                  <a:lnTo>
                    <a:pt x="3973941" y="184501"/>
                  </a:lnTo>
                  <a:lnTo>
                    <a:pt x="3947801" y="150440"/>
                  </a:lnTo>
                  <a:lnTo>
                    <a:pt x="3913170" y="118664"/>
                  </a:lnTo>
                  <a:lnTo>
                    <a:pt x="3870540" y="89632"/>
                  </a:lnTo>
                  <a:lnTo>
                    <a:pt x="3820407" y="63800"/>
                  </a:lnTo>
                  <a:lnTo>
                    <a:pt x="3776471" y="46132"/>
                  </a:lnTo>
                  <a:lnTo>
                    <a:pt x="3730145" y="31368"/>
                  </a:lnTo>
                  <a:lnTo>
                    <a:pt x="3681863" y="19488"/>
                  </a:lnTo>
                  <a:lnTo>
                    <a:pt x="3632059" y="10473"/>
                  </a:lnTo>
                  <a:lnTo>
                    <a:pt x="3581167" y="4303"/>
                  </a:lnTo>
                  <a:lnTo>
                    <a:pt x="3529621" y="961"/>
                  </a:lnTo>
                  <a:lnTo>
                    <a:pt x="3477856" y="426"/>
                  </a:lnTo>
                  <a:lnTo>
                    <a:pt x="3426306" y="2679"/>
                  </a:lnTo>
                  <a:lnTo>
                    <a:pt x="3375405" y="7702"/>
                  </a:lnTo>
                  <a:lnTo>
                    <a:pt x="3325587" y="15475"/>
                  </a:lnTo>
                  <a:lnTo>
                    <a:pt x="3277285" y="25978"/>
                  </a:lnTo>
                  <a:lnTo>
                    <a:pt x="3230936" y="39193"/>
                  </a:lnTo>
                  <a:lnTo>
                    <a:pt x="3186972" y="55100"/>
                  </a:lnTo>
                  <a:lnTo>
                    <a:pt x="3145827" y="73681"/>
                  </a:lnTo>
                  <a:lnTo>
                    <a:pt x="3107937" y="94915"/>
                  </a:lnTo>
                  <a:lnTo>
                    <a:pt x="3074190" y="73968"/>
                  </a:lnTo>
                  <a:lnTo>
                    <a:pt x="3036277" y="55260"/>
                  </a:lnTo>
                  <a:lnTo>
                    <a:pt x="2994601" y="38980"/>
                  </a:lnTo>
                  <a:lnTo>
                    <a:pt x="2949568" y="25319"/>
                  </a:lnTo>
                  <a:lnTo>
                    <a:pt x="2896990" y="13501"/>
                  </a:lnTo>
                  <a:lnTo>
                    <a:pt x="2843270" y="5409"/>
                  </a:lnTo>
                  <a:lnTo>
                    <a:pt x="2788979" y="942"/>
                  </a:lnTo>
                  <a:lnTo>
                    <a:pt x="273468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2884" y="2268220"/>
              <a:ext cx="200151" cy="209295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37052" y="2082164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146050" y="0"/>
                  </a:moveTo>
                  <a:lnTo>
                    <a:pt x="99893" y="7447"/>
                  </a:lnTo>
                  <a:lnTo>
                    <a:pt x="59801" y="28183"/>
                  </a:lnTo>
                  <a:lnTo>
                    <a:pt x="28183" y="59801"/>
                  </a:lnTo>
                  <a:lnTo>
                    <a:pt x="7447" y="99893"/>
                  </a:lnTo>
                  <a:lnTo>
                    <a:pt x="0" y="146050"/>
                  </a:lnTo>
                  <a:lnTo>
                    <a:pt x="7447" y="192206"/>
                  </a:lnTo>
                  <a:lnTo>
                    <a:pt x="28183" y="232298"/>
                  </a:lnTo>
                  <a:lnTo>
                    <a:pt x="59801" y="263916"/>
                  </a:lnTo>
                  <a:lnTo>
                    <a:pt x="99893" y="284652"/>
                  </a:lnTo>
                  <a:lnTo>
                    <a:pt x="146050" y="292100"/>
                  </a:lnTo>
                  <a:lnTo>
                    <a:pt x="192206" y="284652"/>
                  </a:lnTo>
                  <a:lnTo>
                    <a:pt x="232298" y="263916"/>
                  </a:lnTo>
                  <a:lnTo>
                    <a:pt x="263916" y="232298"/>
                  </a:lnTo>
                  <a:lnTo>
                    <a:pt x="284652" y="192206"/>
                  </a:lnTo>
                  <a:lnTo>
                    <a:pt x="292100" y="146050"/>
                  </a:lnTo>
                  <a:lnTo>
                    <a:pt x="284652" y="99893"/>
                  </a:lnTo>
                  <a:lnTo>
                    <a:pt x="263916" y="59801"/>
                  </a:lnTo>
                  <a:lnTo>
                    <a:pt x="232298" y="28183"/>
                  </a:lnTo>
                  <a:lnTo>
                    <a:pt x="192206" y="7447"/>
                  </a:lnTo>
                  <a:lnTo>
                    <a:pt x="1460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00" y="1"/>
            <a:ext cx="7302245" cy="4367862"/>
          </a:xfrm>
          <a:prstGeom prst="rect">
            <a:avLst/>
          </a:prstGeom>
        </p:spPr>
        <p:txBody>
          <a:bodyPr vert="horz" wrap="square" lIns="0" tIns="668020" rIns="0" bIns="0" rtlCol="0">
            <a:spAutoFit/>
          </a:bodyPr>
          <a:lstStyle/>
          <a:p>
            <a:pPr algn="ctr">
              <a:spcBef>
                <a:spcPts val="5160"/>
              </a:spcBef>
            </a:pPr>
            <a:r>
              <a:rPr sz="9600" b="1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lang="en-US" sz="9600" b="1" dirty="0">
                <a:solidFill>
                  <a:srgbClr val="FFFFFF"/>
                </a:solidFill>
                <a:latin typeface="Arial"/>
                <a:cs typeface="Arial"/>
              </a:rPr>
              <a:t> &amp; </a:t>
            </a:r>
            <a:r>
              <a:rPr lang="en-US" sz="7200" b="1" dirty="0">
                <a:solidFill>
                  <a:srgbClr val="FFFFFF"/>
                </a:solidFill>
                <a:latin typeface="Arial"/>
                <a:cs typeface="Arial"/>
              </a:rPr>
              <a:t>thank you for attending… 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CC05F-C42B-4BE9-8032-302E7F395B46}"/>
              </a:ext>
            </a:extLst>
          </p:cNvPr>
          <p:cNvSpPr txBox="1"/>
          <p:nvPr/>
        </p:nvSpPr>
        <p:spPr>
          <a:xfrm flipH="1">
            <a:off x="511727" y="4948670"/>
            <a:ext cx="10201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Contact information: email </a:t>
            </a:r>
            <a:r>
              <a:rPr lang="en-US" sz="3200" dirty="0">
                <a:hlinkClick r:id="rId3"/>
              </a:rPr>
              <a:t>Finaid@bucks.edu</a:t>
            </a:r>
            <a:r>
              <a:rPr lang="en-US" sz="3200" dirty="0"/>
              <a:t> our website </a:t>
            </a:r>
            <a:r>
              <a:rPr lang="en-US" sz="3200" dirty="0">
                <a:hlinkClick r:id="rId4"/>
              </a:rPr>
              <a:t>www.bucks.edu</a:t>
            </a:r>
            <a:r>
              <a:rPr lang="en-US" sz="3200" dirty="0"/>
              <a:t> or phone 215 968 8200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DA19-8E6B-45EC-82DD-8F219601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Basics of Federal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E83F5-8EB5-47DC-981B-1EC2EA50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Paying is the joint responsibility of the student and parent(s), to every extent possible.</a:t>
            </a:r>
          </a:p>
          <a:p>
            <a:r>
              <a:rPr lang="en-US" sz="2400" dirty="0"/>
              <a:t>There is need-based financial aid that is subject to the federal formula to determine financial aid.</a:t>
            </a:r>
          </a:p>
          <a:p>
            <a:r>
              <a:rPr lang="en-US" sz="2400" dirty="0"/>
              <a:t>Not everyone receives need based aid.  There is no guarantee that you will get free money to pay for your higher education.</a:t>
            </a:r>
          </a:p>
          <a:p>
            <a:r>
              <a:rPr lang="en-US" sz="2400" dirty="0"/>
              <a:t>You have the opportunity to receive a loan.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DF1F3-B61D-4195-9B1D-289AA27081B9}"/>
              </a:ext>
            </a:extLst>
          </p:cNvPr>
          <p:cNvSpPr txBox="1"/>
          <p:nvPr/>
        </p:nvSpPr>
        <p:spPr>
          <a:xfrm>
            <a:off x="9722840" y="6983086"/>
            <a:ext cx="1516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icserver.org/highway-signs2/f/financial-ai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1E797D-0814-44C0-ACDA-021A26780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14730" y="3984770"/>
            <a:ext cx="3779990" cy="22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361B-EFA1-490D-B95C-5660B33F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is Financial Aid ?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B35A-3C62-42CC-9C2A-B21B43758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67408"/>
            <a:ext cx="10409231" cy="4501686"/>
          </a:xfrm>
        </p:spPr>
        <p:txBody>
          <a:bodyPr>
            <a:normAutofit/>
          </a:bodyPr>
          <a:lstStyle/>
          <a:p>
            <a:r>
              <a:rPr lang="en-US" sz="2800" b="1" dirty="0"/>
              <a:t>Financial aid consists of funds provided to students and families to help pay for postsecondary educational expenses.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TYPES OF AID:</a:t>
            </a:r>
          </a:p>
          <a:p>
            <a:pPr lvl="1"/>
            <a:r>
              <a:rPr lang="en-US" sz="2800" dirty="0"/>
              <a:t>Merit scholarships (Free Money)</a:t>
            </a:r>
          </a:p>
          <a:p>
            <a:pPr lvl="1"/>
            <a:r>
              <a:rPr lang="en-US" sz="2800" dirty="0"/>
              <a:t>Grants/scholarships (Need-Based-Free Money)</a:t>
            </a:r>
          </a:p>
          <a:p>
            <a:pPr lvl="1"/>
            <a:r>
              <a:rPr lang="en-US" sz="2800" dirty="0"/>
              <a:t>Self-Help (Loans, Work, Savings, etc.)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9BA8A-EAC2-4949-9CAE-7E40E455DE3F}"/>
              </a:ext>
            </a:extLst>
          </p:cNvPr>
          <p:cNvSpPr txBox="1"/>
          <p:nvPr/>
        </p:nvSpPr>
        <p:spPr>
          <a:xfrm>
            <a:off x="8380601" y="6997486"/>
            <a:ext cx="249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vanndigital.com/portfolio/editorial-rich-kids-get-more-financial-aid-in-college-than-poor-kid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5BA4F-F137-4335-831E-6C4B5E500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80600" y="3766328"/>
            <a:ext cx="3313653" cy="21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E905-F161-42A9-AB38-6556F14D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Funding Sources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72FDEFA-EEF0-401D-8435-8F07F1182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9233" y="3385264"/>
            <a:ext cx="2523689" cy="2385139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47A38A-AEF2-4113-9909-06BAFB4561D3}"/>
              </a:ext>
            </a:extLst>
          </p:cNvPr>
          <p:cNvSpPr/>
          <p:nvPr/>
        </p:nvSpPr>
        <p:spPr>
          <a:xfrm>
            <a:off x="659234" y="1696981"/>
            <a:ext cx="2511806" cy="1688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Federal Government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BD5E2A-8F82-4FF7-8477-250B4FF98FDC}"/>
              </a:ext>
            </a:extLst>
          </p:cNvPr>
          <p:cNvSpPr/>
          <p:nvPr/>
        </p:nvSpPr>
        <p:spPr>
          <a:xfrm>
            <a:off x="3408723" y="1690689"/>
            <a:ext cx="2200017" cy="168828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4000">
                <a:schemeClr val="accent6">
                  <a:shade val="87000"/>
                  <a:satMod val="125000"/>
                </a:schemeClr>
              </a:gs>
              <a:gs pos="70000">
                <a:schemeClr val="accent6">
                  <a:tint val="100000"/>
                  <a:shade val="90000"/>
                  <a:satMod val="130000"/>
                </a:schemeClr>
              </a:gs>
              <a:gs pos="100000">
                <a:schemeClr val="accent6">
                  <a:tint val="100000"/>
                  <a:shade val="100000"/>
                  <a:satMod val="1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 Government</a:t>
            </a:r>
          </a:p>
          <a:p>
            <a:pPr algn="ctr"/>
            <a:r>
              <a:rPr lang="en-US" dirty="0"/>
              <a:t>	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EB2033-34D4-4C9B-B72D-E266358DA699}"/>
              </a:ext>
            </a:extLst>
          </p:cNvPr>
          <p:cNvSpPr/>
          <p:nvPr/>
        </p:nvSpPr>
        <p:spPr>
          <a:xfrm>
            <a:off x="5799588" y="1690689"/>
            <a:ext cx="1977005" cy="1694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or College</a:t>
            </a:r>
            <a:r>
              <a:rPr lang="en-US" dirty="0"/>
              <a:t>	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593690-3821-4CFB-B784-B49526F7AA3A}"/>
              </a:ext>
            </a:extLst>
          </p:cNvPr>
          <p:cNvSpPr/>
          <p:nvPr/>
        </p:nvSpPr>
        <p:spPr>
          <a:xfrm>
            <a:off x="7901728" y="1690688"/>
            <a:ext cx="2039225" cy="1738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Scholarships</a:t>
            </a:r>
          </a:p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2EEF02-110F-49F6-8D7A-F98BCFC51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08723" y="3428999"/>
            <a:ext cx="2200018" cy="23851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B7F8B1-FA73-4F39-99BF-096CEA9AB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01727" y="3472736"/>
            <a:ext cx="2039225" cy="22976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F77CCD-6B43-4A7D-AEC9-D01589A3E1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20622" y="3385263"/>
            <a:ext cx="2155971" cy="23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6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887A-3BF5-4007-91FA-3238B370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5 Steps to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5E04-4C77-43F9-BF73-B029895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29" y="1719746"/>
            <a:ext cx="10058400" cy="45016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Step 1		Step 2		Step 3		Step 4 	 	 Step 5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854B6641-E0F0-4675-939C-DD3D2B974DE9}"/>
              </a:ext>
            </a:extLst>
          </p:cNvPr>
          <p:cNvSpPr/>
          <p:nvPr/>
        </p:nvSpPr>
        <p:spPr>
          <a:xfrm>
            <a:off x="838200" y="2701254"/>
            <a:ext cx="1175156" cy="233966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Look for FREE $$$ first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DFA9E9D-6CEA-4E96-8E33-303A4E894FB6}"/>
              </a:ext>
            </a:extLst>
          </p:cNvPr>
          <p:cNvSpPr/>
          <p:nvPr/>
        </p:nvSpPr>
        <p:spPr>
          <a:xfrm>
            <a:off x="2768368" y="2701254"/>
            <a:ext cx="1175156" cy="233966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Know your deadlines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EF8DDF52-8D1C-4845-A608-59C4F4FE4E79}"/>
              </a:ext>
            </a:extLst>
          </p:cNvPr>
          <p:cNvSpPr/>
          <p:nvPr/>
        </p:nvSpPr>
        <p:spPr>
          <a:xfrm>
            <a:off x="4698536" y="2629737"/>
            <a:ext cx="1175156" cy="241118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Fill out the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FAFSA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1D93BC0-5A1B-456B-BC4C-2BF5AB495CDB}"/>
              </a:ext>
            </a:extLst>
          </p:cNvPr>
          <p:cNvSpPr/>
          <p:nvPr/>
        </p:nvSpPr>
        <p:spPr>
          <a:xfrm>
            <a:off x="6870583" y="2701254"/>
            <a:ext cx="45719" cy="4571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E33F1257-A355-49AD-8F08-7FAAC89100C3}"/>
              </a:ext>
            </a:extLst>
          </p:cNvPr>
          <p:cNvSpPr/>
          <p:nvPr/>
        </p:nvSpPr>
        <p:spPr>
          <a:xfrm>
            <a:off x="6337187" y="2701254"/>
            <a:ext cx="1389774" cy="233966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Compare schools financial aid offers carefully 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E5C33F75-7B55-4821-980D-E7BCDF028650}"/>
              </a:ext>
            </a:extLst>
          </p:cNvPr>
          <p:cNvSpPr/>
          <p:nvPr/>
        </p:nvSpPr>
        <p:spPr>
          <a:xfrm>
            <a:off x="8443098" y="2746973"/>
            <a:ext cx="1137131" cy="15528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 sure you have the money you need</a:t>
            </a:r>
          </a:p>
        </p:txBody>
      </p:sp>
    </p:spTree>
    <p:extLst>
      <p:ext uri="{BB962C8B-B14F-4D97-AF65-F5344CB8AC3E}">
        <p14:creationId xmlns:p14="http://schemas.microsoft.com/office/powerpoint/2010/main" val="257135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23D3-4460-43FA-A8E6-73B9DADA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Applying- Start with the </a:t>
            </a:r>
            <a:r>
              <a:rPr lang="en-US" sz="4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D1C8-975D-4C6F-BD96-258DFE2B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63" y="1690688"/>
            <a:ext cx="10846965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FAFSA</a:t>
            </a:r>
            <a:r>
              <a:rPr lang="en-US" sz="2400" dirty="0">
                <a:highlight>
                  <a:srgbClr val="FFFF00"/>
                </a:highlight>
              </a:rPr>
              <a:t>-Free Application for Federal Student Aid</a:t>
            </a:r>
          </a:p>
          <a:p>
            <a:r>
              <a:rPr lang="en-US" sz="2400" dirty="0">
                <a:highlight>
                  <a:srgbClr val="FFFF00"/>
                </a:highlight>
              </a:rPr>
              <a:t>Required by all schools, PHEAA and some scholarship organizations.</a:t>
            </a:r>
          </a:p>
          <a:p>
            <a:r>
              <a:rPr lang="en-US" sz="2400" dirty="0">
                <a:highlight>
                  <a:srgbClr val="FFFF00"/>
                </a:highlight>
              </a:rPr>
              <a:t>Required every year you attend college</a:t>
            </a:r>
          </a:p>
          <a:p>
            <a:pPr marL="0" indent="0">
              <a:buNone/>
            </a:pPr>
            <a:r>
              <a:rPr lang="en-US" sz="2400" b="1" dirty="0">
                <a:highlight>
                  <a:srgbClr val="00FFFF"/>
                </a:highlight>
              </a:rPr>
              <a:t>STATE GRANT FORM </a:t>
            </a:r>
            <a:r>
              <a:rPr lang="en-US" sz="2400" dirty="0">
                <a:highlight>
                  <a:srgbClr val="00FFFF"/>
                </a:highlight>
              </a:rPr>
              <a:t>through PHEAA</a:t>
            </a:r>
          </a:p>
          <a:p>
            <a:r>
              <a:rPr lang="en-US" sz="2400" dirty="0">
                <a:highlight>
                  <a:srgbClr val="00FFFF"/>
                </a:highlight>
              </a:rPr>
              <a:t>Required first year for all students</a:t>
            </a:r>
          </a:p>
          <a:p>
            <a:pPr marL="0" indent="0">
              <a:buNone/>
            </a:pPr>
            <a:r>
              <a:rPr lang="en-US" sz="2400" b="1" u="sng" dirty="0"/>
              <a:t>Some schools require Additional forms:</a:t>
            </a:r>
          </a:p>
          <a:p>
            <a:pPr marL="0" indent="0">
              <a:buNone/>
            </a:pPr>
            <a:r>
              <a:rPr lang="en-US" sz="2400" b="1" dirty="0">
                <a:highlight>
                  <a:srgbClr val="00FF00"/>
                </a:highlight>
              </a:rPr>
              <a:t>CSS Profile</a:t>
            </a:r>
            <a:r>
              <a:rPr lang="en-US" sz="2400" dirty="0">
                <a:highlight>
                  <a:srgbClr val="00FF00"/>
                </a:highlight>
              </a:rPr>
              <a:t>-through the College Board, a fee is charged</a:t>
            </a:r>
          </a:p>
          <a:p>
            <a:pPr marL="0" indent="0">
              <a:buNone/>
            </a:pPr>
            <a:r>
              <a:rPr lang="en-US" sz="2400" b="1" dirty="0"/>
              <a:t>Institutional Financial Aid Forms-</a:t>
            </a:r>
            <a:r>
              <a:rPr lang="en-US" sz="2400" dirty="0"/>
              <a:t>school specific </a:t>
            </a:r>
          </a:p>
          <a:p>
            <a:pPr marL="1371600" lvl="3" indent="0">
              <a:buNone/>
            </a:pPr>
            <a:r>
              <a:rPr lang="en-US" sz="2400" b="1" dirty="0"/>
              <a:t>KNOW WHAT FORMS EACH SCHOOL-</a:t>
            </a:r>
            <a:r>
              <a:rPr lang="en-US" sz="2400" b="1" i="1" dirty="0"/>
              <a:t>REQUIRES</a:t>
            </a:r>
          </a:p>
        </p:txBody>
      </p:sp>
    </p:spTree>
    <p:extLst>
      <p:ext uri="{BB962C8B-B14F-4D97-AF65-F5344CB8AC3E}">
        <p14:creationId xmlns:p14="http://schemas.microsoft.com/office/powerpoint/2010/main" val="22595054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ucksCCC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00CCFF"/>
      </a:accent1>
      <a:accent2>
        <a:srgbClr val="003399"/>
      </a:accent2>
      <a:accent3>
        <a:srgbClr val="96DBFB"/>
      </a:accent3>
      <a:accent4>
        <a:srgbClr val="7B7B7B"/>
      </a:accent4>
      <a:accent5>
        <a:srgbClr val="4EB3CF"/>
      </a:accent5>
      <a:accent6>
        <a:srgbClr val="51C3F9"/>
      </a:accent6>
      <a:hlink>
        <a:srgbClr val="08A5EF"/>
      </a:hlink>
      <a:folHlink>
        <a:srgbClr val="08A5E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BucksPPTtemplate.potx" id="{5867BEED-BB1C-4294-8FBE-309B29AA50ED}" vid="{E050F177-3088-4328-BE83-F1BB3E975B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2939</Words>
  <Application>Microsoft Office PowerPoint</Application>
  <PresentationFormat>Widescreen</PresentationFormat>
  <Paragraphs>505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Adobe Heiti Std R</vt:lpstr>
      <vt:lpstr>Arial</vt:lpstr>
      <vt:lpstr>Arial Black</vt:lpstr>
      <vt:lpstr>Calibri</vt:lpstr>
      <vt:lpstr>Franklin Gothic Demi Cond</vt:lpstr>
      <vt:lpstr>Times New Roman</vt:lpstr>
      <vt:lpstr>Wingdings</vt:lpstr>
      <vt:lpstr>Retrospect</vt:lpstr>
      <vt:lpstr>WELCOME  BUCKS COUNTY COMMUNITY COLLEGE </vt:lpstr>
      <vt:lpstr>The Financial Aid Process</vt:lpstr>
      <vt:lpstr>Financial Aid Staff</vt:lpstr>
      <vt:lpstr>Agenda for this event</vt:lpstr>
      <vt:lpstr>Basics of Federal Financial Aid</vt:lpstr>
      <vt:lpstr>What is Financial Aid ?  </vt:lpstr>
      <vt:lpstr>Funding Sources</vt:lpstr>
      <vt:lpstr>5 Steps to Financial Aid</vt:lpstr>
      <vt:lpstr>Applying- Start with the Forms</vt:lpstr>
      <vt:lpstr>Know your DEADLINES </vt:lpstr>
      <vt:lpstr>Whose Info goes on the FAFSA???</vt:lpstr>
      <vt:lpstr>  2022-2023 FAFSA Prep</vt:lpstr>
      <vt:lpstr>Who Is Independent?</vt:lpstr>
      <vt:lpstr>Create Your FSA ID Accounts</vt:lpstr>
      <vt:lpstr>FAFSA Steps</vt:lpstr>
      <vt:lpstr>FAFSA (Free Application for Federal Student Aid)  –  Studentaid.gov</vt:lpstr>
      <vt:lpstr>FAFSA – School Selection</vt:lpstr>
      <vt:lpstr>IRS Data Retrieval Tool</vt:lpstr>
      <vt:lpstr>Sign &amp; Submit</vt:lpstr>
      <vt:lpstr>Confirmation Page &amp; Link to the PA State Grant Form &amp; Sibling Application</vt:lpstr>
      <vt:lpstr>Online State Grant Application</vt:lpstr>
      <vt:lpstr>Special Circumstances</vt:lpstr>
      <vt:lpstr>Forms Are Filed – Now What?</vt:lpstr>
      <vt:lpstr>What happens Next?</vt:lpstr>
      <vt:lpstr>Need Analysis is  Calculated by Your School</vt:lpstr>
      <vt:lpstr>College Financing Plan  aka -Net Price Calculator</vt:lpstr>
      <vt:lpstr>How is EFC Calculated?</vt:lpstr>
      <vt:lpstr>Parent Income &amp; Assets</vt:lpstr>
      <vt:lpstr>Student Income &amp; Assets</vt:lpstr>
      <vt:lpstr>Calculating Financial NEED</vt:lpstr>
      <vt:lpstr>Financial Aid Notification</vt:lpstr>
      <vt:lpstr>Reviewing the Financial Aid Notification</vt:lpstr>
      <vt:lpstr>Federal Programs</vt:lpstr>
      <vt:lpstr>Federal Direct Loan Program</vt:lpstr>
      <vt:lpstr>Federal Direct Stafford Loan Borrowing  Limits</vt:lpstr>
      <vt:lpstr>Federal Direct PLUS Loan</vt:lpstr>
      <vt:lpstr>Types of Scholarships</vt:lpstr>
      <vt:lpstr>Scholarship Search Don’t miss out on FREE money!</vt:lpstr>
      <vt:lpstr>Pennsylvania State Grant* (2022-23)</vt:lpstr>
      <vt:lpstr>Other State Programs</vt:lpstr>
      <vt:lpstr>Meeting the Gap and options</vt:lpstr>
      <vt:lpstr>Meeting the Gap and options (continued)</vt:lpstr>
      <vt:lpstr>ONLY consider private or  alternative loans after looking into  all other sources of financial aid</vt:lpstr>
      <vt:lpstr>What Can You Do Now?</vt:lpstr>
      <vt:lpstr>Use Your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Financial Aid Process</dc:title>
  <dc:creator>Donna Wilkoski</dc:creator>
  <cp:lastModifiedBy>Donna Wilkoski</cp:lastModifiedBy>
  <cp:revision>47</cp:revision>
  <cp:lastPrinted>2022-02-25T16:33:43Z</cp:lastPrinted>
  <dcterms:created xsi:type="dcterms:W3CDTF">2020-11-20T20:35:19Z</dcterms:created>
  <dcterms:modified xsi:type="dcterms:W3CDTF">2022-02-28T18:14:32Z</dcterms:modified>
</cp:coreProperties>
</file>